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7"/>
  </p:notesMasterIdLst>
  <p:sldIdLst>
    <p:sldId id="3397" r:id="rId2"/>
    <p:sldId id="3408" r:id="rId3"/>
    <p:sldId id="3409" r:id="rId4"/>
    <p:sldId id="3410" r:id="rId5"/>
    <p:sldId id="3411" r:id="rId6"/>
    <p:sldId id="3406" r:id="rId7"/>
    <p:sldId id="3403" r:id="rId8"/>
    <p:sldId id="3404" r:id="rId9"/>
    <p:sldId id="3398" r:id="rId10"/>
    <p:sldId id="3401" r:id="rId11"/>
    <p:sldId id="3399" r:id="rId12"/>
    <p:sldId id="3400" r:id="rId13"/>
    <p:sldId id="3412" r:id="rId14"/>
    <p:sldId id="3392" r:id="rId15"/>
    <p:sldId id="3393" r:id="rId16"/>
    <p:sldId id="3413" r:id="rId17"/>
    <p:sldId id="3415" r:id="rId18"/>
    <p:sldId id="3416" r:id="rId19"/>
    <p:sldId id="3417" r:id="rId20"/>
    <p:sldId id="3418" r:id="rId21"/>
    <p:sldId id="5513" r:id="rId22"/>
    <p:sldId id="3395" r:id="rId23"/>
    <p:sldId id="5514" r:id="rId24"/>
    <p:sldId id="5515" r:id="rId25"/>
    <p:sldId id="5516" r:id="rId26"/>
    <p:sldId id="3402" r:id="rId27"/>
    <p:sldId id="3396" r:id="rId28"/>
    <p:sldId id="3405" r:id="rId29"/>
    <p:sldId id="3394" r:id="rId30"/>
    <p:sldId id="3391" r:id="rId31"/>
    <p:sldId id="3359" r:id="rId32"/>
    <p:sldId id="3360" r:id="rId33"/>
    <p:sldId id="3380" r:id="rId34"/>
    <p:sldId id="3381" r:id="rId35"/>
    <p:sldId id="3383" r:id="rId36"/>
    <p:sldId id="3382" r:id="rId37"/>
    <p:sldId id="3386" r:id="rId38"/>
    <p:sldId id="3387" r:id="rId39"/>
    <p:sldId id="3389" r:id="rId40"/>
    <p:sldId id="3388" r:id="rId41"/>
    <p:sldId id="3384" r:id="rId42"/>
    <p:sldId id="3390" r:id="rId43"/>
    <p:sldId id="3385" r:id="rId44"/>
    <p:sldId id="3361" r:id="rId45"/>
    <p:sldId id="336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D On Example" id="{A47D626D-690E-1B41-A801-B03F9CDE375F}">
          <p14:sldIdLst>
            <p14:sldId id="3397"/>
            <p14:sldId id="3408"/>
            <p14:sldId id="3409"/>
            <p14:sldId id="3410"/>
            <p14:sldId id="3411"/>
            <p14:sldId id="3406"/>
            <p14:sldId id="3403"/>
            <p14:sldId id="3404"/>
            <p14:sldId id="3398"/>
            <p14:sldId id="3401"/>
            <p14:sldId id="3399"/>
            <p14:sldId id="3400"/>
            <p14:sldId id="3412"/>
            <p14:sldId id="3392"/>
            <p14:sldId id="3393"/>
            <p14:sldId id="3413"/>
            <p14:sldId id="3415"/>
            <p14:sldId id="3416"/>
            <p14:sldId id="3417"/>
            <p14:sldId id="3418"/>
            <p14:sldId id="5513"/>
            <p14:sldId id="3395"/>
            <p14:sldId id="5514"/>
            <p14:sldId id="5515"/>
            <p14:sldId id="5516"/>
            <p14:sldId id="3402"/>
            <p14:sldId id="3396"/>
            <p14:sldId id="3405"/>
            <p14:sldId id="3394"/>
            <p14:sldId id="3391"/>
            <p14:sldId id="3359"/>
            <p14:sldId id="3360"/>
            <p14:sldId id="3380"/>
            <p14:sldId id="3381"/>
            <p14:sldId id="3383"/>
          </p14:sldIdLst>
        </p14:section>
        <p14:section name="Blink" id="{480DE5CF-22E1-174E-92AF-74BA13151322}">
          <p14:sldIdLst>
            <p14:sldId id="3382"/>
            <p14:sldId id="3386"/>
            <p14:sldId id="3387"/>
            <p14:sldId id="3389"/>
            <p14:sldId id="3388"/>
            <p14:sldId id="3384"/>
            <p14:sldId id="3390"/>
          </p14:sldIdLst>
        </p14:section>
        <p14:section name="Sandbox" id="{A84EE6D6-44B9-9746-BAD2-0BC751FB6C7A}">
          <p14:sldIdLst>
            <p14:sldId id="3385"/>
            <p14:sldId id="3361"/>
            <p14:sldId id="3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4F6F7"/>
    <a:srgbClr val="DA5B4A"/>
    <a:srgbClr val="FFC0CB"/>
    <a:srgbClr val="BCAC99"/>
    <a:srgbClr val="D35400"/>
    <a:srgbClr val="1DA086"/>
    <a:srgbClr val="E67E22"/>
    <a:srgbClr val="FFFF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/>
    <p:restoredTop sz="85363" autoAdjust="0"/>
  </p:normalViewPr>
  <p:slideViewPr>
    <p:cSldViewPr snapToGrid="0" snapToObjects="1">
      <p:cViewPr>
        <p:scale>
          <a:sx n="150" d="100"/>
          <a:sy n="150" d="100"/>
        </p:scale>
        <p:origin x="-320" y="-1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49390-03AC-524D-AD91-CA93970284A1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451D8-9C92-EA4F-A688-5E2A5B4B6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archive/engr/engr40m.1178/slides/arduino.pdf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archive/engr/engr40m.1178/slides_sp17/arduino-io.pdf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n-us/article/make-an-animated-gif-from-a-slide-show-a598753e-92de-4f1b-8393-714db4d334b4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</a:t>
            </a:r>
            <a:r>
              <a:rPr lang="en-US" dirty="0">
                <a:hlinkClick r:id="rId3"/>
              </a:rPr>
              <a:t>https://web.stanford.edu/class/archive/engr/engr40m.1178/slides/arduino.pdf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See also: </a:t>
            </a:r>
            <a:r>
              <a:rPr lang="en-US" dirty="0">
                <a:hlinkClick r:id="rId4"/>
              </a:rPr>
              <a:t>https://web.stanford.edu/class/archive/engr/engr40m.1178/slides_sp17/</a:t>
            </a:r>
            <a:r>
              <a:rPr lang="en-US">
                <a:hlinkClick r:id="rId4"/>
              </a:rPr>
              <a:t>arduino-io.pdf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67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7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program running on the Arduino, which continuously alternates between outputting 5V on Pin 3 for one second and outputting 0V.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57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program running on the Arduino, which continuously alternates between outputting 5V on Pin 3 for one second and outputting 0V.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54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program running on the Arduino, which continuously alternates between outputting 5V on Pin 3 for one second and outputting 0V.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10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https://support.office.com/en-us/article/make-an-animated-gif-from-a-slide-show-a598753e-92de-4f1b-8393-714db4d334b4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62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https://docs.arduino.cc/resources/pinouts/A000066-full-pinout.pdf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81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https://docs.arduino.cc/resources/pinouts/A000066-full-pinout.pdf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9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https://docs.arduino.cc/resources/pinouts/A000066-full-pinout.pdf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27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Here’s the official one from Arduino</a:t>
            </a:r>
          </a:p>
          <a:p>
            <a:endParaRPr lang="en-US" dirty="0"/>
          </a:p>
          <a:p>
            <a:r>
              <a:rPr lang="en-US" dirty="0"/>
              <a:t>https://content.arduino.cc/assets/Pinout-Leonardo_latest.pdf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53B25-4543-4ED7-AD56-5B7DA6D41E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937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Uno: https://content.arduino.cc/assets/A000066-full-pinout.pdf</a:t>
            </a:r>
          </a:p>
          <a:p>
            <a:r>
              <a:rPr lang="en-US" dirty="0"/>
              <a:t>Leonardo: https://content.arduino.cc/assets/Pinout-Leonardo_latest.pdf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26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Uno: https://content.arduino.cc/assets/A000066-full-pinout.pdf</a:t>
            </a:r>
          </a:p>
          <a:p>
            <a:r>
              <a:rPr lang="en-US" dirty="0"/>
              <a:t>Leonardo: https://content.arduino.cc/assets/Pinout-Leonardo_latest.pdf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52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https://www.arduino.cc/reference/en/language/functions/analog-io/analogwrite/</a:t>
            </a:r>
          </a:p>
          <a:p>
            <a:endParaRPr lang="en-US" dirty="0"/>
          </a:p>
          <a:p>
            <a:r>
              <a:rPr lang="en-US" dirty="0"/>
              <a:t>Uno: https://content.arduino.cc/assets/A000066-full-pinout.pdf</a:t>
            </a:r>
          </a:p>
          <a:p>
            <a:r>
              <a:rPr lang="en-US" dirty="0"/>
              <a:t>Leonardo: https://content.arduino.cc/assets/Pinout-Leonardo_latest.pdf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31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0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467474"/>
            <a:ext cx="6324599" cy="708436"/>
          </a:xfrm>
        </p:spPr>
        <p:txBody>
          <a:bodyPr>
            <a:noAutofit/>
          </a:bodyPr>
          <a:lstStyle>
            <a:lvl1pPr>
              <a:defRPr lang="en-US" sz="4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lab 1000" panose="02000000000000000000" pitchFamily="50" charset="0"/>
                <a:ea typeface="+mn-ea"/>
                <a:cs typeface="+mn-cs"/>
              </a:defRPr>
            </a:lvl1pPr>
          </a:lstStyle>
          <a:p>
            <a:r>
              <a:rPr lang="en-US" dirty="0"/>
              <a:t>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66350"/>
            <a:ext cx="6324600" cy="50630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cap="small" dirty="0">
                <a:solidFill>
                  <a:schemeClr val="tx1">
                    <a:lumMod val="65000"/>
                    <a:lumOff val="35000"/>
                  </a:schemeClr>
                </a:solidFill>
                <a:latin typeface="Museo Slab 100" panose="020000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2672661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5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63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00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34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830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69"/>
            <a:ext cx="12192000" cy="6855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11751578" cy="708436"/>
          </a:xfrm>
        </p:spPr>
        <p:txBody>
          <a:bodyPr lIns="0">
            <a:noAutofit/>
          </a:bodyPr>
          <a:lstStyle>
            <a:lvl1pPr>
              <a:def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22" y="1447800"/>
            <a:ext cx="11751578" cy="5118100"/>
          </a:xfrm>
        </p:spPr>
        <p:txBody>
          <a:bodyPr lIns="0">
            <a:normAutofit/>
          </a:bodyPr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2100"/>
              </a:spcAft>
              <a:buNone/>
              <a:defRPr lang="en-US" sz="3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 lIns="0">
            <a:noAutofit/>
          </a:bodyPr>
          <a:lstStyle>
            <a:lvl1pPr marL="0" indent="0">
              <a:buNone/>
              <a:defRPr lang="en-US" sz="2000" kern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331761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69"/>
            <a:ext cx="12192000" cy="6855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6324599" cy="708436"/>
          </a:xfrm>
        </p:spPr>
        <p:txBody>
          <a:bodyPr lIns="0">
            <a:noAutofit/>
          </a:bodyPr>
          <a:lstStyle>
            <a:lvl1pPr>
              <a:def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22" y="1566350"/>
            <a:ext cx="6324600" cy="5063050"/>
          </a:xfrm>
        </p:spPr>
        <p:txBody>
          <a:bodyPr lIns="0">
            <a:normAutofit/>
          </a:bodyPr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2100"/>
              </a:spcAft>
              <a:buNone/>
              <a:defRPr lang="en-US" sz="3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 lIns="0">
            <a:noAutofit/>
          </a:bodyPr>
          <a:lstStyle>
            <a:lvl1pPr marL="0" indent="0">
              <a:buNone/>
              <a:defRPr lang="en-US" sz="2000" kern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3106380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8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52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92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51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59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99A51-7E4C-4B6A-BA60-7E15FBE13496}" type="datetimeFigureOut">
              <a:rPr lang="en-US" smtClean="0"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5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9.png"/><Relationship Id="rId7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4.png"/><Relationship Id="rId7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1516A6-588C-0546-B30E-E0445E3F5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439"/>
            <a:ext cx="12192000" cy="558912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60BDC8-CFB0-2144-A51B-79DBCF750D50}"/>
              </a:ext>
            </a:extLst>
          </p:cNvPr>
          <p:cNvSpPr/>
          <p:nvPr/>
        </p:nvSpPr>
        <p:spPr>
          <a:xfrm>
            <a:off x="1519084" y="4881717"/>
            <a:ext cx="6931742" cy="3687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3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C81CA8-7F08-436A-8BBF-C914CF1E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30" y="1276239"/>
            <a:ext cx="10490739" cy="4305521"/>
          </a:xfrm>
          <a:prstGeom prst="rect">
            <a:avLst/>
          </a:prstGeom>
        </p:spPr>
      </p:pic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EB29E95F-075D-4F68-A5E2-3612A60A713F}"/>
              </a:ext>
            </a:extLst>
          </p:cNvPr>
          <p:cNvSpPr/>
          <p:nvPr/>
        </p:nvSpPr>
        <p:spPr>
          <a:xfrm>
            <a:off x="1206981" y="1576930"/>
            <a:ext cx="402799" cy="37233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4AA728-DB85-4CDA-8934-FF732EFDEB55}"/>
              </a:ext>
            </a:extLst>
          </p:cNvPr>
          <p:cNvSpPr txBox="1"/>
          <p:nvPr/>
        </p:nvSpPr>
        <p:spPr>
          <a:xfrm>
            <a:off x="1560500" y="289421"/>
            <a:ext cx="4741741" cy="923330"/>
          </a:xfrm>
          <a:prstGeom prst="rect">
            <a:avLst/>
          </a:prstGeom>
          <a:solidFill>
            <a:srgbClr val="C00000"/>
          </a:solidFill>
        </p:spPr>
        <p:txBody>
          <a:bodyPr wrap="square" tIns="45720" bIns="4572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Click this arrow to upload your code. Note: you must first set your Arduino board and port in Tools-&gt;Board and Tools-&gt;Port, respectively.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18846E-46FA-439D-826C-FCFDFFF9D37A}"/>
              </a:ext>
            </a:extLst>
          </p:cNvPr>
          <p:cNvCxnSpPr/>
          <p:nvPr/>
        </p:nvCxnSpPr>
        <p:spPr>
          <a:xfrm flipV="1">
            <a:off x="1609780" y="1212751"/>
            <a:ext cx="273774" cy="375129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592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FB9AE2-1903-0246-BE8F-A62572D69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424" y="0"/>
            <a:ext cx="5813152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3F0EF3-5B49-664B-B6C2-6167D699C3B7}"/>
              </a:ext>
            </a:extLst>
          </p:cNvPr>
          <p:cNvCxnSpPr>
            <a:cxnSpLocks/>
          </p:cNvCxnSpPr>
          <p:nvPr/>
        </p:nvCxnSpPr>
        <p:spPr>
          <a:xfrm flipH="1">
            <a:off x="6710516" y="1827798"/>
            <a:ext cx="347600" cy="2074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91A872-1A97-FD4A-8B83-BD3B609A698C}"/>
              </a:ext>
            </a:extLst>
          </p:cNvPr>
          <p:cNvSpPr txBox="1"/>
          <p:nvPr/>
        </p:nvSpPr>
        <p:spPr>
          <a:xfrm>
            <a:off x="6928560" y="1727779"/>
            <a:ext cx="822960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LED Anode</a:t>
            </a:r>
          </a:p>
        </p:txBody>
      </p:sp>
    </p:spTree>
    <p:extLst>
      <p:ext uri="{BB962C8B-B14F-4D97-AF65-F5344CB8AC3E}">
        <p14:creationId xmlns:p14="http://schemas.microsoft.com/office/powerpoint/2010/main" val="3390015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BAE082-85C5-1947-9162-520DD4716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23" y="0"/>
            <a:ext cx="5544553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D2BAC3-82B8-8940-B5D6-52F8470C8AC8}"/>
              </a:ext>
            </a:extLst>
          </p:cNvPr>
          <p:cNvCxnSpPr>
            <a:cxnSpLocks/>
          </p:cNvCxnSpPr>
          <p:nvPr/>
        </p:nvCxnSpPr>
        <p:spPr>
          <a:xfrm flipH="1" flipV="1">
            <a:off x="7713407" y="1890011"/>
            <a:ext cx="132735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22BBE3-0003-0842-9B05-46A0BF37B112}"/>
              </a:ext>
            </a:extLst>
          </p:cNvPr>
          <p:cNvSpPr txBox="1"/>
          <p:nvPr/>
        </p:nvSpPr>
        <p:spPr>
          <a:xfrm>
            <a:off x="7606986" y="2170231"/>
            <a:ext cx="822960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LED Anode</a:t>
            </a:r>
          </a:p>
        </p:txBody>
      </p:sp>
    </p:spTree>
    <p:extLst>
      <p:ext uri="{BB962C8B-B14F-4D97-AF65-F5344CB8AC3E}">
        <p14:creationId xmlns:p14="http://schemas.microsoft.com/office/powerpoint/2010/main" val="2630212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5E8D5F-30C2-0379-FB4B-2C0706EC2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34" t="35700" r="45176"/>
          <a:stretch/>
        </p:blipFill>
        <p:spPr>
          <a:xfrm rot="10800000">
            <a:off x="1711841" y="0"/>
            <a:ext cx="8973880" cy="6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4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364" y="-1964399"/>
            <a:ext cx="18131177" cy="9879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DB428-5701-2349-954A-5C42CC3E05B2}"/>
              </a:ext>
            </a:extLst>
          </p:cNvPr>
          <p:cNvSpPr txBox="1"/>
          <p:nvPr/>
        </p:nvSpPr>
        <p:spPr>
          <a:xfrm>
            <a:off x="4752975" y="1205640"/>
            <a:ext cx="514350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5V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11E75-9E01-214E-ABAF-2AEA9DD51F2B}"/>
              </a:ext>
            </a:extLst>
          </p:cNvPr>
          <p:cNvSpPr txBox="1"/>
          <p:nvPr/>
        </p:nvSpPr>
        <p:spPr>
          <a:xfrm>
            <a:off x="5010149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3.3V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82DA7-039C-C049-AB79-3A622AA59CE3}"/>
              </a:ext>
            </a:extLst>
          </p:cNvPr>
          <p:cNvSpPr txBox="1"/>
          <p:nvPr/>
        </p:nvSpPr>
        <p:spPr>
          <a:xfrm>
            <a:off x="4343410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GND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1BEC03-C715-6145-8DC7-631503449CAF}"/>
              </a:ext>
            </a:extLst>
          </p:cNvPr>
          <p:cNvGrpSpPr/>
          <p:nvPr/>
        </p:nvGrpSpPr>
        <p:grpSpPr>
          <a:xfrm>
            <a:off x="4500565" y="1557338"/>
            <a:ext cx="771522" cy="440535"/>
            <a:chOff x="4500565" y="1112765"/>
            <a:chExt cx="771522" cy="84224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A867F5C-025D-F242-B303-48F8D3C24F4D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38" y="1117759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353A50-BCB3-5F40-9DC0-8BC0E6CD440D}"/>
                </a:ext>
              </a:extLst>
            </p:cNvPr>
            <p:cNvGrpSpPr/>
            <p:nvPr/>
          </p:nvGrpSpPr>
          <p:grpSpPr>
            <a:xfrm>
              <a:off x="4500565" y="1112765"/>
              <a:ext cx="323850" cy="837251"/>
              <a:chOff x="4500565" y="1112765"/>
              <a:chExt cx="323850" cy="83725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FD87588-6EE3-784D-959D-8747C31D3E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00565" y="1950016"/>
                <a:ext cx="3238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EEF7A29-CA37-294A-B6CD-F97392B14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90" y="1112765"/>
                <a:ext cx="0" cy="837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6ECC8E-747B-E44A-92B9-16CC813E035F}"/>
                </a:ext>
              </a:extLst>
            </p:cNvPr>
            <p:cNvCxnSpPr>
              <a:cxnSpLocks/>
            </p:cNvCxnSpPr>
            <p:nvPr/>
          </p:nvCxnSpPr>
          <p:spPr>
            <a:xfrm>
              <a:off x="5272087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CC514E-0A92-0C42-920E-62CF620805CF}"/>
              </a:ext>
            </a:extLst>
          </p:cNvPr>
          <p:cNvSpPr/>
          <p:nvPr/>
        </p:nvSpPr>
        <p:spPr>
          <a:xfrm>
            <a:off x="4430013" y="2158210"/>
            <a:ext cx="488438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46A08CB-6BEA-7E4F-A5ED-46475940054B}"/>
              </a:ext>
            </a:extLst>
          </p:cNvPr>
          <p:cNvSpPr/>
          <p:nvPr/>
        </p:nvSpPr>
        <p:spPr>
          <a:xfrm>
            <a:off x="4924131" y="2158209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B283C41-34B3-1547-9440-9935ED8898CC}"/>
              </a:ext>
            </a:extLst>
          </p:cNvPr>
          <p:cNvSpPr/>
          <p:nvPr/>
        </p:nvSpPr>
        <p:spPr>
          <a:xfrm>
            <a:off x="5156990" y="2158208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69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5240900" y="498981"/>
            <a:ext cx="4640981" cy="73866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At first glance, the white </a:t>
            </a:r>
            <a:r>
              <a:rPr lang="en-US" sz="1400" dirty="0" err="1">
                <a:latin typeface="Segoe Condensed" panose="020B0606040200020203" pitchFamily="34" charset="0"/>
                <a:cs typeface="Segoe UI Light" panose="020B0502040204020203" pitchFamily="34" charset="0"/>
              </a:rPr>
              <a:t>silkscreening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“DIGITAL” seems to indicate that the Arduino Uno has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14 digital input/output (I/O) pins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; however,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8B73781-BD9B-6823-A54B-CC6BF09BDEDA}"/>
              </a:ext>
            </a:extLst>
          </p:cNvPr>
          <p:cNvCxnSpPr>
            <a:cxnSpLocks/>
          </p:cNvCxnSpPr>
          <p:nvPr/>
        </p:nvCxnSpPr>
        <p:spPr>
          <a:xfrm rot="10800000" flipH="1">
            <a:off x="5793268" y="78664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382A504-0B74-8FEE-AA06-DF3BB501664C}"/>
              </a:ext>
            </a:extLst>
          </p:cNvPr>
          <p:cNvSpPr txBox="1"/>
          <p:nvPr/>
        </p:nvSpPr>
        <p:spPr>
          <a:xfrm>
            <a:off x="7561146" y="70156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4" name="Freeform 16">
            <a:extLst>
              <a:ext uri="{FF2B5EF4-FFF2-40B4-BE49-F238E27FC236}">
                <a16:creationId xmlns:a16="http://schemas.microsoft.com/office/drawing/2014/main" id="{62D17F7F-08A4-802C-062D-5C26CF597659}"/>
              </a:ext>
            </a:extLst>
          </p:cNvPr>
          <p:cNvSpPr/>
          <p:nvPr/>
        </p:nvSpPr>
        <p:spPr>
          <a:xfrm flipV="1">
            <a:off x="6457942" y="78588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30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5344267" y="387664"/>
            <a:ext cx="4640981" cy="95410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14 digital input/output (I/O) pins, which can be used to read or write digital information  via the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58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2" y="743403"/>
            <a:ext cx="4356015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14 Digital I/O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On one side of the board, 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14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digital input/output (I/O) pins, which can be used to read or write digital information via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2" y="5250761"/>
            <a:ext cx="4204753" cy="86177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Analog Input Pins as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Uno’s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input pins can also be used as digital I/O pins (thereby getting us to 20 total)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814625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24">
            <a:extLst>
              <a:ext uri="{FF2B5EF4-FFF2-40B4-BE49-F238E27FC236}">
                <a16:creationId xmlns:a16="http://schemas.microsoft.com/office/drawing/2014/main" id="{F1884B28-A392-DF58-FB4F-6A5EA18D78D7}"/>
              </a:ext>
            </a:extLst>
          </p:cNvPr>
          <p:cNvSpPr/>
          <p:nvPr/>
        </p:nvSpPr>
        <p:spPr>
          <a:xfrm>
            <a:off x="3799445" y="1400041"/>
            <a:ext cx="3120043" cy="23792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29B99-25CB-CEC3-02AB-5D427F618CCA}"/>
              </a:ext>
            </a:extLst>
          </p:cNvPr>
          <p:cNvSpPr txBox="1"/>
          <p:nvPr/>
        </p:nvSpPr>
        <p:spPr>
          <a:xfrm>
            <a:off x="1445586" y="734137"/>
            <a:ext cx="3390272" cy="58477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3200" dirty="0">
                <a:latin typeface="Bebas Neue" panose="020B0606020202050201" pitchFamily="34" charset="0"/>
                <a:cs typeface="Segoe UI Light" panose="020B0502040204020203" pitchFamily="34" charset="0"/>
              </a:rPr>
              <a:t>20 Total Digital I/O Pins</a:t>
            </a:r>
          </a:p>
        </p:txBody>
      </p:sp>
    </p:spTree>
    <p:extLst>
      <p:ext uri="{BB962C8B-B14F-4D97-AF65-F5344CB8AC3E}">
        <p14:creationId xmlns:p14="http://schemas.microsoft.com/office/powerpoint/2010/main" val="24119212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43E5B9-8C4A-2D69-5FE7-5A811911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399" y="-134679"/>
            <a:ext cx="9166050" cy="6333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EB102-3D58-1EF9-B78D-45EC2C495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59" y="6110177"/>
            <a:ext cx="10368841" cy="14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71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43E5B9-8C4A-2D69-5FE7-5A811911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42" y="319008"/>
            <a:ext cx="9166050" cy="63333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D5AC197-DC9A-A52E-9008-41B22EE80AEF}"/>
              </a:ext>
            </a:extLst>
          </p:cNvPr>
          <p:cNvGrpSpPr/>
          <p:nvPr/>
        </p:nvGrpSpPr>
        <p:grpSpPr>
          <a:xfrm>
            <a:off x="1385317" y="1363048"/>
            <a:ext cx="2791053" cy="1119969"/>
            <a:chOff x="1420758" y="786842"/>
            <a:chExt cx="2791053" cy="11199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E603CB-027A-B790-BF0E-26AC818A7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" t="9968" r="93403" b="63775"/>
            <a:stretch/>
          </p:blipFill>
          <p:spPr>
            <a:xfrm>
              <a:off x="1420758" y="786842"/>
              <a:ext cx="1112401" cy="67339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ADC187-DF6D-4C90-07E1-7FD6A2D30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" t="44031" r="93403" b="46853"/>
            <a:stretch/>
          </p:blipFill>
          <p:spPr>
            <a:xfrm>
              <a:off x="1420758" y="1268851"/>
              <a:ext cx="1112953" cy="23391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C170A5-8349-069C-712C-B7424A293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11" t="22128" r="67713" b="69861"/>
            <a:stretch/>
          </p:blipFill>
          <p:spPr>
            <a:xfrm>
              <a:off x="1442022" y="1502773"/>
              <a:ext cx="2769789" cy="2055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2442CB-6823-50B4-0ECC-5C5FF0B4D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11" t="33178" r="67713" b="58811"/>
            <a:stretch/>
          </p:blipFill>
          <p:spPr>
            <a:xfrm>
              <a:off x="1434933" y="1701251"/>
              <a:ext cx="2769789" cy="20556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FAB4F7F-6CCE-FFA9-F6C0-C951F2D10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758" y="447680"/>
            <a:ext cx="2196665" cy="85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53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364" y="-1964399"/>
            <a:ext cx="18131177" cy="9879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DB428-5701-2349-954A-5C42CC3E05B2}"/>
              </a:ext>
            </a:extLst>
          </p:cNvPr>
          <p:cNvSpPr txBox="1"/>
          <p:nvPr/>
        </p:nvSpPr>
        <p:spPr>
          <a:xfrm>
            <a:off x="4752975" y="1205640"/>
            <a:ext cx="514350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5V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11E75-9E01-214E-ABAF-2AEA9DD51F2B}"/>
              </a:ext>
            </a:extLst>
          </p:cNvPr>
          <p:cNvSpPr txBox="1"/>
          <p:nvPr/>
        </p:nvSpPr>
        <p:spPr>
          <a:xfrm>
            <a:off x="5010149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3.3V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82DA7-039C-C049-AB79-3A622AA59CE3}"/>
              </a:ext>
            </a:extLst>
          </p:cNvPr>
          <p:cNvSpPr txBox="1"/>
          <p:nvPr/>
        </p:nvSpPr>
        <p:spPr>
          <a:xfrm>
            <a:off x="4343410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GND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1BEC03-C715-6145-8DC7-631503449CAF}"/>
              </a:ext>
            </a:extLst>
          </p:cNvPr>
          <p:cNvGrpSpPr/>
          <p:nvPr/>
        </p:nvGrpSpPr>
        <p:grpSpPr>
          <a:xfrm>
            <a:off x="4500565" y="1557338"/>
            <a:ext cx="771522" cy="440535"/>
            <a:chOff x="4500565" y="1112765"/>
            <a:chExt cx="771522" cy="84224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A867F5C-025D-F242-B303-48F8D3C24F4D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38" y="1117759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353A50-BCB3-5F40-9DC0-8BC0E6CD440D}"/>
                </a:ext>
              </a:extLst>
            </p:cNvPr>
            <p:cNvGrpSpPr/>
            <p:nvPr/>
          </p:nvGrpSpPr>
          <p:grpSpPr>
            <a:xfrm>
              <a:off x="4500565" y="1112765"/>
              <a:ext cx="323850" cy="837251"/>
              <a:chOff x="4500565" y="1112765"/>
              <a:chExt cx="323850" cy="83725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FD87588-6EE3-784D-959D-8747C31D3E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00565" y="1950016"/>
                <a:ext cx="3238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EEF7A29-CA37-294A-B6CD-F97392B14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90" y="1112765"/>
                <a:ext cx="0" cy="837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6ECC8E-747B-E44A-92B9-16CC813E035F}"/>
                </a:ext>
              </a:extLst>
            </p:cNvPr>
            <p:cNvCxnSpPr>
              <a:cxnSpLocks/>
            </p:cNvCxnSpPr>
            <p:nvPr/>
          </p:nvCxnSpPr>
          <p:spPr>
            <a:xfrm>
              <a:off x="5272087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CC514E-0A92-0C42-920E-62CF620805CF}"/>
              </a:ext>
            </a:extLst>
          </p:cNvPr>
          <p:cNvSpPr/>
          <p:nvPr/>
        </p:nvSpPr>
        <p:spPr>
          <a:xfrm>
            <a:off x="4430013" y="2158210"/>
            <a:ext cx="488438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46A08CB-6BEA-7E4F-A5ED-46475940054B}"/>
              </a:ext>
            </a:extLst>
          </p:cNvPr>
          <p:cNvSpPr/>
          <p:nvPr/>
        </p:nvSpPr>
        <p:spPr>
          <a:xfrm>
            <a:off x="4924131" y="2158209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B283C41-34B3-1547-9440-9935ED8898CC}"/>
              </a:ext>
            </a:extLst>
          </p:cNvPr>
          <p:cNvSpPr/>
          <p:nvPr/>
        </p:nvSpPr>
        <p:spPr>
          <a:xfrm>
            <a:off x="5156990" y="2158208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2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43E5B9-8C4A-2D69-5FE7-5A811911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42" y="319008"/>
            <a:ext cx="9166050" cy="63333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D5AC197-DC9A-A52E-9008-41B22EE80AEF}"/>
              </a:ext>
            </a:extLst>
          </p:cNvPr>
          <p:cNvGrpSpPr/>
          <p:nvPr/>
        </p:nvGrpSpPr>
        <p:grpSpPr>
          <a:xfrm>
            <a:off x="1385317" y="1363048"/>
            <a:ext cx="2791053" cy="1119969"/>
            <a:chOff x="1420758" y="786842"/>
            <a:chExt cx="2791053" cy="11199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E603CB-027A-B790-BF0E-26AC818A7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" t="9968" r="93403" b="63775"/>
            <a:stretch/>
          </p:blipFill>
          <p:spPr>
            <a:xfrm>
              <a:off x="1420758" y="786842"/>
              <a:ext cx="1112401" cy="67339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ADC187-DF6D-4C90-07E1-7FD6A2D30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" t="44031" r="93403" b="46853"/>
            <a:stretch/>
          </p:blipFill>
          <p:spPr>
            <a:xfrm>
              <a:off x="1420758" y="1268851"/>
              <a:ext cx="1112953" cy="23391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C170A5-8349-069C-712C-B7424A293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11" t="22128" r="67713" b="69861"/>
            <a:stretch/>
          </p:blipFill>
          <p:spPr>
            <a:xfrm>
              <a:off x="1442022" y="1502773"/>
              <a:ext cx="2769789" cy="2055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2442CB-6823-50B4-0ECC-5C5FF0B4D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11" t="33178" r="67713" b="58811"/>
            <a:stretch/>
          </p:blipFill>
          <p:spPr>
            <a:xfrm>
              <a:off x="1434933" y="1701251"/>
              <a:ext cx="2769789" cy="20556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FAB4F7F-6CCE-FFA9-F6C0-C951F2D10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758" y="447680"/>
            <a:ext cx="2196665" cy="8573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5DB7981-334E-3A12-8B6E-5312B822A344}"/>
              </a:ext>
            </a:extLst>
          </p:cNvPr>
          <p:cNvGrpSpPr/>
          <p:nvPr/>
        </p:nvGrpSpPr>
        <p:grpSpPr>
          <a:xfrm>
            <a:off x="2211572" y="42530"/>
            <a:ext cx="9633098" cy="6677247"/>
            <a:chOff x="2211572" y="42530"/>
            <a:chExt cx="9633098" cy="6677247"/>
          </a:xfrm>
          <a:solidFill>
            <a:schemeClr val="bg1">
              <a:alpha val="85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ECCBE6A-6846-4179-3C1A-B3445A0817DE}"/>
                </a:ext>
              </a:extLst>
            </p:cNvPr>
            <p:cNvSpPr/>
            <p:nvPr/>
          </p:nvSpPr>
          <p:spPr>
            <a:xfrm>
              <a:off x="2842437" y="42530"/>
              <a:ext cx="9002233" cy="6025117"/>
            </a:xfrm>
            <a:custGeom>
              <a:avLst/>
              <a:gdLst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296633 w 9002233"/>
                <a:gd name="connsiteY4" fmla="*/ 4210493 h 6025117"/>
                <a:gd name="connsiteX5" fmla="*/ 2239926 w 9002233"/>
                <a:gd name="connsiteY5" fmla="*/ 4160875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245935 w 9002233"/>
                <a:gd name="connsiteY24" fmla="*/ 6025117 h 6025117"/>
                <a:gd name="connsiteX25" fmla="*/ 2197396 w 9002233"/>
                <a:gd name="connsiteY25" fmla="*/ 5925879 h 6025117"/>
                <a:gd name="connsiteX26" fmla="*/ 2126512 w 9002233"/>
                <a:gd name="connsiteY26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296633 w 9002233"/>
                <a:gd name="connsiteY4" fmla="*/ 4210493 h 6025117"/>
                <a:gd name="connsiteX5" fmla="*/ 2239926 w 9002233"/>
                <a:gd name="connsiteY5" fmla="*/ 4160875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543647 w 9002233"/>
                <a:gd name="connsiteY24" fmla="*/ 5819554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296633 w 9002233"/>
                <a:gd name="connsiteY4" fmla="*/ 4210493 h 6025117"/>
                <a:gd name="connsiteX5" fmla="*/ 2239926 w 9002233"/>
                <a:gd name="connsiteY5" fmla="*/ 4160875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727945 w 9002233"/>
                <a:gd name="connsiteY24" fmla="*/ 5918791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303721 w 9002233"/>
                <a:gd name="connsiteY4" fmla="*/ 4401879 h 6025117"/>
                <a:gd name="connsiteX5" fmla="*/ 2239926 w 9002233"/>
                <a:gd name="connsiteY5" fmla="*/ 4160875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727945 w 9002233"/>
                <a:gd name="connsiteY24" fmla="*/ 5918791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303721 w 9002233"/>
                <a:gd name="connsiteY4" fmla="*/ 4401879 h 6025117"/>
                <a:gd name="connsiteX5" fmla="*/ 2225749 w 9002233"/>
                <a:gd name="connsiteY5" fmla="*/ 4316819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727945 w 9002233"/>
                <a:gd name="connsiteY24" fmla="*/ 5918791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303721 w 9002233"/>
                <a:gd name="connsiteY4" fmla="*/ 4401879 h 6025117"/>
                <a:gd name="connsiteX5" fmla="*/ 2225749 w 9002233"/>
                <a:gd name="connsiteY5" fmla="*/ 4316819 h 6025117"/>
                <a:gd name="connsiteX6" fmla="*/ 404038 w 9002233"/>
                <a:gd name="connsiteY6" fmla="*/ 4316819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727945 w 9002233"/>
                <a:gd name="connsiteY24" fmla="*/ 5918791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2233" h="6025117">
                  <a:moveTo>
                    <a:pt x="2126512" y="5805377"/>
                  </a:moveTo>
                  <a:lnTo>
                    <a:pt x="2126512" y="5536019"/>
                  </a:lnTo>
                  <a:lnTo>
                    <a:pt x="2225749" y="5528930"/>
                  </a:lnTo>
                  <a:lnTo>
                    <a:pt x="2303721" y="5500577"/>
                  </a:lnTo>
                  <a:cubicBezTo>
                    <a:pt x="2301358" y="5070549"/>
                    <a:pt x="2306084" y="4831907"/>
                    <a:pt x="2303721" y="4401879"/>
                  </a:cubicBezTo>
                  <a:lnTo>
                    <a:pt x="2225749" y="4316819"/>
                  </a:lnTo>
                  <a:lnTo>
                    <a:pt x="404038" y="4316819"/>
                  </a:lnTo>
                  <a:lnTo>
                    <a:pt x="0" y="2906233"/>
                  </a:lnTo>
                  <a:lnTo>
                    <a:pt x="701749" y="2445489"/>
                  </a:lnTo>
                  <a:lnTo>
                    <a:pt x="1609061" y="2034363"/>
                  </a:lnTo>
                  <a:lnTo>
                    <a:pt x="1687033" y="333154"/>
                  </a:lnTo>
                  <a:lnTo>
                    <a:pt x="5351721" y="0"/>
                  </a:lnTo>
                  <a:lnTo>
                    <a:pt x="7683796" y="800986"/>
                  </a:lnTo>
                  <a:lnTo>
                    <a:pt x="9002233" y="2013098"/>
                  </a:lnTo>
                  <a:lnTo>
                    <a:pt x="8966791" y="2679405"/>
                  </a:lnTo>
                  <a:lnTo>
                    <a:pt x="8314661" y="2466754"/>
                  </a:lnTo>
                  <a:lnTo>
                    <a:pt x="7648354" y="2622698"/>
                  </a:lnTo>
                  <a:lnTo>
                    <a:pt x="6896986" y="2679405"/>
                  </a:lnTo>
                  <a:lnTo>
                    <a:pt x="6641805" y="2743200"/>
                  </a:lnTo>
                  <a:lnTo>
                    <a:pt x="5578549" y="2757377"/>
                  </a:lnTo>
                  <a:lnTo>
                    <a:pt x="5493489" y="2764465"/>
                  </a:lnTo>
                  <a:lnTo>
                    <a:pt x="5472223" y="2856614"/>
                  </a:lnTo>
                  <a:lnTo>
                    <a:pt x="5479312" y="5528930"/>
                  </a:lnTo>
                  <a:lnTo>
                    <a:pt x="4926419" y="5521842"/>
                  </a:lnTo>
                  <a:lnTo>
                    <a:pt x="4727945" y="5918791"/>
                  </a:lnTo>
                  <a:lnTo>
                    <a:pt x="4245935" y="6025117"/>
                  </a:lnTo>
                  <a:lnTo>
                    <a:pt x="2197396" y="5925879"/>
                  </a:lnTo>
                  <a:lnTo>
                    <a:pt x="2126512" y="580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CAFB01-3B0A-F168-C938-6829C6B5022E}"/>
                </a:ext>
              </a:extLst>
            </p:cNvPr>
            <p:cNvSpPr/>
            <p:nvPr/>
          </p:nvSpPr>
          <p:spPr>
            <a:xfrm>
              <a:off x="2211572" y="4160874"/>
              <a:ext cx="1942214" cy="1573619"/>
            </a:xfrm>
            <a:custGeom>
              <a:avLst/>
              <a:gdLst>
                <a:gd name="connsiteX0" fmla="*/ 1942214 w 1942214"/>
                <a:gd name="connsiteY0" fmla="*/ 1339703 h 1573619"/>
                <a:gd name="connsiteX1" fmla="*/ 1928037 w 1942214"/>
                <a:gd name="connsiteY1" fmla="*/ 141768 h 1573619"/>
                <a:gd name="connsiteX2" fmla="*/ 616688 w 1942214"/>
                <a:gd name="connsiteY2" fmla="*/ 0 h 1573619"/>
                <a:gd name="connsiteX3" fmla="*/ 0 w 1942214"/>
                <a:gd name="connsiteY3" fmla="*/ 56707 h 1573619"/>
                <a:gd name="connsiteX4" fmla="*/ 241005 w 1942214"/>
                <a:gd name="connsiteY4" fmla="*/ 1509824 h 1573619"/>
                <a:gd name="connsiteX5" fmla="*/ 1637414 w 1942214"/>
                <a:gd name="connsiteY5" fmla="*/ 1573619 h 1573619"/>
                <a:gd name="connsiteX6" fmla="*/ 1942214 w 1942214"/>
                <a:gd name="connsiteY6" fmla="*/ 1339703 h 157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2214" h="1573619">
                  <a:moveTo>
                    <a:pt x="1942214" y="1339703"/>
                  </a:moveTo>
                  <a:lnTo>
                    <a:pt x="1928037" y="141768"/>
                  </a:lnTo>
                  <a:lnTo>
                    <a:pt x="616688" y="0"/>
                  </a:lnTo>
                  <a:lnTo>
                    <a:pt x="0" y="56707"/>
                  </a:lnTo>
                  <a:lnTo>
                    <a:pt x="241005" y="1509824"/>
                  </a:lnTo>
                  <a:lnTo>
                    <a:pt x="1637414" y="1573619"/>
                  </a:lnTo>
                  <a:lnTo>
                    <a:pt x="1942214" y="13397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24179B-BD49-3C14-F7F9-6F340B21673E}"/>
                </a:ext>
              </a:extLst>
            </p:cNvPr>
            <p:cNvSpPr/>
            <p:nvPr/>
          </p:nvSpPr>
          <p:spPr>
            <a:xfrm>
              <a:off x="7612912" y="2651051"/>
              <a:ext cx="4224669" cy="4068726"/>
            </a:xfrm>
            <a:custGeom>
              <a:avLst/>
              <a:gdLst>
                <a:gd name="connsiteX0" fmla="*/ 3891516 w 4224669"/>
                <a:gd name="connsiteY0" fmla="*/ 28354 h 4068726"/>
                <a:gd name="connsiteX1" fmla="*/ 2346251 w 4224669"/>
                <a:gd name="connsiteY1" fmla="*/ 0 h 4068726"/>
                <a:gd name="connsiteX2" fmla="*/ 1956390 w 4224669"/>
                <a:gd name="connsiteY2" fmla="*/ 177209 h 4068726"/>
                <a:gd name="connsiteX3" fmla="*/ 1949302 w 4224669"/>
                <a:gd name="connsiteY3" fmla="*/ 2941675 h 4068726"/>
                <a:gd name="connsiteX4" fmla="*/ 141767 w 4224669"/>
                <a:gd name="connsiteY4" fmla="*/ 2927498 h 4068726"/>
                <a:gd name="connsiteX5" fmla="*/ 0 w 4224669"/>
                <a:gd name="connsiteY5" fmla="*/ 3919870 h 4068726"/>
                <a:gd name="connsiteX6" fmla="*/ 2516372 w 4224669"/>
                <a:gd name="connsiteY6" fmla="*/ 4068726 h 4068726"/>
                <a:gd name="connsiteX7" fmla="*/ 4224669 w 4224669"/>
                <a:gd name="connsiteY7" fmla="*/ 2027275 h 4068726"/>
                <a:gd name="connsiteX8" fmla="*/ 3891516 w 4224669"/>
                <a:gd name="connsiteY8" fmla="*/ 28354 h 40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4669" h="4068726">
                  <a:moveTo>
                    <a:pt x="3891516" y="28354"/>
                  </a:moveTo>
                  <a:lnTo>
                    <a:pt x="2346251" y="0"/>
                  </a:lnTo>
                  <a:lnTo>
                    <a:pt x="1956390" y="177209"/>
                  </a:lnTo>
                  <a:cubicBezTo>
                    <a:pt x="1954027" y="1098698"/>
                    <a:pt x="1951665" y="2020186"/>
                    <a:pt x="1949302" y="2941675"/>
                  </a:cubicBezTo>
                  <a:lnTo>
                    <a:pt x="141767" y="2927498"/>
                  </a:lnTo>
                  <a:lnTo>
                    <a:pt x="0" y="3919870"/>
                  </a:lnTo>
                  <a:lnTo>
                    <a:pt x="2516372" y="4068726"/>
                  </a:lnTo>
                  <a:lnTo>
                    <a:pt x="4224669" y="2027275"/>
                  </a:lnTo>
                  <a:lnTo>
                    <a:pt x="3891516" y="2835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9B242226-98AB-53BA-F377-4F6F8885DDDC}"/>
              </a:ext>
            </a:extLst>
          </p:cNvPr>
          <p:cNvSpPr/>
          <p:nvPr/>
        </p:nvSpPr>
        <p:spPr>
          <a:xfrm>
            <a:off x="4146697" y="4346632"/>
            <a:ext cx="1006549" cy="1217742"/>
          </a:xfrm>
          <a:prstGeom prst="roundRect">
            <a:avLst>
              <a:gd name="adj" fmla="val 9340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15">
            <a:extLst>
              <a:ext uri="{FF2B5EF4-FFF2-40B4-BE49-F238E27FC236}">
                <a16:creationId xmlns:a16="http://schemas.microsoft.com/office/drawing/2014/main" id="{4283FCF7-340D-1A31-B70F-D7CDCDC4157F}"/>
              </a:ext>
            </a:extLst>
          </p:cNvPr>
          <p:cNvSpPr/>
          <p:nvPr/>
        </p:nvSpPr>
        <p:spPr>
          <a:xfrm>
            <a:off x="8311077" y="2795559"/>
            <a:ext cx="1272402" cy="2754636"/>
          </a:xfrm>
          <a:prstGeom prst="roundRect">
            <a:avLst>
              <a:gd name="adj" fmla="val 9340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9743A7-5A18-6716-A82B-DA545E86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13707"/>
            <a:ext cx="9490545" cy="6546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DDC5B-6C0D-9142-5D71-D0AEF48623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46" t="10128" r="72387" b="7677"/>
          <a:stretch/>
        </p:blipFill>
        <p:spPr>
          <a:xfrm>
            <a:off x="211822" y="1383528"/>
            <a:ext cx="2186608" cy="150279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5F87351-6215-0F4B-2F7C-BF1A1EFFBB8E}"/>
              </a:ext>
            </a:extLst>
          </p:cNvPr>
          <p:cNvSpPr/>
          <p:nvPr/>
        </p:nvSpPr>
        <p:spPr>
          <a:xfrm>
            <a:off x="2608028" y="135172"/>
            <a:ext cx="9430247" cy="6559826"/>
          </a:xfrm>
          <a:custGeom>
            <a:avLst/>
            <a:gdLst>
              <a:gd name="connsiteX0" fmla="*/ 2552369 w 9430247"/>
              <a:gd name="connsiteY0" fmla="*/ 6233823 h 6559826"/>
              <a:gd name="connsiteX1" fmla="*/ 2775005 w 9430247"/>
              <a:gd name="connsiteY1" fmla="*/ 6194066 h 6559826"/>
              <a:gd name="connsiteX2" fmla="*/ 2838615 w 9430247"/>
              <a:gd name="connsiteY2" fmla="*/ 6074797 h 6559826"/>
              <a:gd name="connsiteX3" fmla="*/ 2838615 w 9430247"/>
              <a:gd name="connsiteY3" fmla="*/ 4691270 h 6559826"/>
              <a:gd name="connsiteX4" fmla="*/ 2735249 w 9430247"/>
              <a:gd name="connsiteY4" fmla="*/ 4611757 h 6559826"/>
              <a:gd name="connsiteX5" fmla="*/ 1868556 w 9430247"/>
              <a:gd name="connsiteY5" fmla="*/ 4603805 h 6559826"/>
              <a:gd name="connsiteX6" fmla="*/ 0 w 9430247"/>
              <a:gd name="connsiteY6" fmla="*/ 4603805 h 6559826"/>
              <a:gd name="connsiteX7" fmla="*/ 174929 w 9430247"/>
              <a:gd name="connsiteY7" fmla="*/ 1280160 h 6559826"/>
              <a:gd name="connsiteX8" fmla="*/ 2170706 w 9430247"/>
              <a:gd name="connsiteY8" fmla="*/ 1192696 h 6559826"/>
              <a:gd name="connsiteX9" fmla="*/ 2337683 w 9430247"/>
              <a:gd name="connsiteY9" fmla="*/ 39757 h 6559826"/>
              <a:gd name="connsiteX10" fmla="*/ 7076661 w 9430247"/>
              <a:gd name="connsiteY10" fmla="*/ 0 h 6559826"/>
              <a:gd name="connsiteX11" fmla="*/ 9422295 w 9430247"/>
              <a:gd name="connsiteY11" fmla="*/ 946205 h 6559826"/>
              <a:gd name="connsiteX12" fmla="*/ 9430247 w 9430247"/>
              <a:gd name="connsiteY12" fmla="*/ 1574358 h 6559826"/>
              <a:gd name="connsiteX13" fmla="*/ 9287123 w 9430247"/>
              <a:gd name="connsiteY13" fmla="*/ 2782957 h 6559826"/>
              <a:gd name="connsiteX14" fmla="*/ 9239415 w 9430247"/>
              <a:gd name="connsiteY14" fmla="*/ 3053301 h 6559826"/>
              <a:gd name="connsiteX15" fmla="*/ 9096292 w 9430247"/>
              <a:gd name="connsiteY15" fmla="*/ 2775005 h 6559826"/>
              <a:gd name="connsiteX16" fmla="*/ 6694998 w 9430247"/>
              <a:gd name="connsiteY16" fmla="*/ 2790908 h 6559826"/>
              <a:gd name="connsiteX17" fmla="*/ 6631388 w 9430247"/>
              <a:gd name="connsiteY17" fmla="*/ 2854518 h 6559826"/>
              <a:gd name="connsiteX18" fmla="*/ 6639339 w 9430247"/>
              <a:gd name="connsiteY18" fmla="*/ 6464411 h 6559826"/>
              <a:gd name="connsiteX19" fmla="*/ 3124862 w 9430247"/>
              <a:gd name="connsiteY19" fmla="*/ 6559826 h 6559826"/>
              <a:gd name="connsiteX20" fmla="*/ 2441050 w 9430247"/>
              <a:gd name="connsiteY20" fmla="*/ 6496216 h 6559826"/>
              <a:gd name="connsiteX21" fmla="*/ 2552369 w 9430247"/>
              <a:gd name="connsiteY21" fmla="*/ 6233823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430247" h="6559826">
                <a:moveTo>
                  <a:pt x="2552369" y="6233823"/>
                </a:moveTo>
                <a:lnTo>
                  <a:pt x="2775005" y="6194066"/>
                </a:lnTo>
                <a:lnTo>
                  <a:pt x="2838615" y="6074797"/>
                </a:lnTo>
                <a:lnTo>
                  <a:pt x="2838615" y="4691270"/>
                </a:lnTo>
                <a:lnTo>
                  <a:pt x="2735249" y="4611757"/>
                </a:lnTo>
                <a:lnTo>
                  <a:pt x="1868556" y="4603805"/>
                </a:lnTo>
                <a:lnTo>
                  <a:pt x="0" y="4603805"/>
                </a:lnTo>
                <a:lnTo>
                  <a:pt x="174929" y="1280160"/>
                </a:lnTo>
                <a:lnTo>
                  <a:pt x="2170706" y="1192696"/>
                </a:lnTo>
                <a:lnTo>
                  <a:pt x="2337683" y="39757"/>
                </a:lnTo>
                <a:lnTo>
                  <a:pt x="7076661" y="0"/>
                </a:lnTo>
                <a:lnTo>
                  <a:pt x="9422295" y="946205"/>
                </a:lnTo>
                <a:cubicBezTo>
                  <a:pt x="9424946" y="1155589"/>
                  <a:pt x="9427596" y="1364974"/>
                  <a:pt x="9430247" y="1574358"/>
                </a:cubicBezTo>
                <a:lnTo>
                  <a:pt x="9287123" y="2782957"/>
                </a:lnTo>
                <a:cubicBezTo>
                  <a:pt x="9205046" y="2935386"/>
                  <a:pt x="9229603" y="2847235"/>
                  <a:pt x="9239415" y="3053301"/>
                </a:cubicBezTo>
                <a:lnTo>
                  <a:pt x="9096292" y="2775005"/>
                </a:lnTo>
                <a:lnTo>
                  <a:pt x="6694998" y="2790908"/>
                </a:lnTo>
                <a:lnTo>
                  <a:pt x="6631388" y="2854518"/>
                </a:lnTo>
                <a:cubicBezTo>
                  <a:pt x="6634038" y="4057816"/>
                  <a:pt x="6636689" y="5261113"/>
                  <a:pt x="6639339" y="6464411"/>
                </a:cubicBezTo>
                <a:lnTo>
                  <a:pt x="3124862" y="6559826"/>
                </a:lnTo>
                <a:lnTo>
                  <a:pt x="2441050" y="6496216"/>
                </a:lnTo>
                <a:lnTo>
                  <a:pt x="2552369" y="6233823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2F9BF6-5908-7B10-0F3E-D44ACC691F5D}"/>
              </a:ext>
            </a:extLst>
          </p:cNvPr>
          <p:cNvSpPr/>
          <p:nvPr/>
        </p:nvSpPr>
        <p:spPr>
          <a:xfrm>
            <a:off x="2305878" y="4746929"/>
            <a:ext cx="3140765" cy="1618430"/>
          </a:xfrm>
          <a:prstGeom prst="roundRect">
            <a:avLst>
              <a:gd name="adj" fmla="val 10771"/>
            </a:avLst>
          </a:prstGeom>
          <a:noFill/>
          <a:ln w="76200">
            <a:solidFill>
              <a:srgbClr val="D854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8C681D-341E-EE10-64D4-3D7C8A1503A1}"/>
              </a:ext>
            </a:extLst>
          </p:cNvPr>
          <p:cNvSpPr/>
          <p:nvPr/>
        </p:nvSpPr>
        <p:spPr>
          <a:xfrm>
            <a:off x="9225503" y="2918130"/>
            <a:ext cx="2383402" cy="3447229"/>
          </a:xfrm>
          <a:prstGeom prst="roundRect">
            <a:avLst>
              <a:gd name="adj" fmla="val 6038"/>
            </a:avLst>
          </a:prstGeom>
          <a:noFill/>
          <a:ln w="76200">
            <a:solidFill>
              <a:srgbClr val="D854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2CA717-DD97-606D-81B1-86DB1C873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Leonardo</a:t>
            </a:r>
          </a:p>
        </p:txBody>
      </p:sp>
    </p:spTree>
    <p:extLst>
      <p:ext uri="{BB962C8B-B14F-4D97-AF65-F5344CB8AC3E}">
        <p14:creationId xmlns:p14="http://schemas.microsoft.com/office/powerpoint/2010/main" val="2052729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4399129" y="392977"/>
            <a:ext cx="6504043" cy="86177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Analog Output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output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6261414" y="1814363"/>
            <a:ext cx="731520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7606676" y="1814363"/>
            <a:ext cx="510035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8354455" y="1814363"/>
            <a:ext cx="253323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29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917663-CA35-D704-0F49-568573954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73" y="1576039"/>
            <a:ext cx="5889888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D7DC1D-B4DC-1E1A-84AB-71FFB5F11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995" y="1371600"/>
            <a:ext cx="6337573" cy="4523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05C21-6BF4-1B1A-06FA-493B389913E0}"/>
              </a:ext>
            </a:extLst>
          </p:cNvPr>
          <p:cNvSpPr txBox="1"/>
          <p:nvPr/>
        </p:nvSpPr>
        <p:spPr>
          <a:xfrm>
            <a:off x="1300975" y="909935"/>
            <a:ext cx="3196683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Uno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1392B-BEAA-0987-4717-E37532AC4401}"/>
              </a:ext>
            </a:extLst>
          </p:cNvPr>
          <p:cNvSpPr txBox="1"/>
          <p:nvPr/>
        </p:nvSpPr>
        <p:spPr>
          <a:xfrm>
            <a:off x="7694344" y="962722"/>
            <a:ext cx="3196683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Leonardo </a:t>
            </a:r>
          </a:p>
        </p:txBody>
      </p:sp>
    </p:spTree>
    <p:extLst>
      <p:ext uri="{BB962C8B-B14F-4D97-AF65-F5344CB8AC3E}">
        <p14:creationId xmlns:p14="http://schemas.microsoft.com/office/powerpoint/2010/main" val="682792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405C21-6BF4-1B1A-06FA-493B389913E0}"/>
              </a:ext>
            </a:extLst>
          </p:cNvPr>
          <p:cNvSpPr txBox="1"/>
          <p:nvPr/>
        </p:nvSpPr>
        <p:spPr>
          <a:xfrm>
            <a:off x="2719503" y="154346"/>
            <a:ext cx="1750471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Uno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1392B-BEAA-0987-4717-E37532AC4401}"/>
              </a:ext>
            </a:extLst>
          </p:cNvPr>
          <p:cNvSpPr txBox="1"/>
          <p:nvPr/>
        </p:nvSpPr>
        <p:spPr>
          <a:xfrm>
            <a:off x="5259650" y="154345"/>
            <a:ext cx="2476464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Leonardo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3A79A3-6F87-E08F-5525-FFAF29FD87AE}"/>
              </a:ext>
            </a:extLst>
          </p:cNvPr>
          <p:cNvSpPr txBox="1"/>
          <p:nvPr/>
        </p:nvSpPr>
        <p:spPr>
          <a:xfrm>
            <a:off x="2378863" y="473403"/>
            <a:ext cx="2431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PWM pins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14703-B708-F965-5DE7-5B7C5887B977}"/>
              </a:ext>
            </a:extLst>
          </p:cNvPr>
          <p:cNvSpPr txBox="1"/>
          <p:nvPr/>
        </p:nvSpPr>
        <p:spPr>
          <a:xfrm>
            <a:off x="5282007" y="484008"/>
            <a:ext cx="2431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7 PWM pins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40A01A-CCAA-3E22-849C-6912DB13EF85}"/>
              </a:ext>
            </a:extLst>
          </p:cNvPr>
          <p:cNvGrpSpPr/>
          <p:nvPr/>
        </p:nvGrpSpPr>
        <p:grpSpPr>
          <a:xfrm>
            <a:off x="2179130" y="915029"/>
            <a:ext cx="2831217" cy="5375769"/>
            <a:chOff x="1535410" y="915029"/>
            <a:chExt cx="2831217" cy="537576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44A18E9-0C31-994E-3408-CDE339FD67FD}"/>
                </a:ext>
              </a:extLst>
            </p:cNvPr>
            <p:cNvGrpSpPr/>
            <p:nvPr/>
          </p:nvGrpSpPr>
          <p:grpSpPr>
            <a:xfrm>
              <a:off x="1798112" y="915029"/>
              <a:ext cx="2391923" cy="5375769"/>
              <a:chOff x="1798112" y="915029"/>
              <a:chExt cx="2391923" cy="537576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0917663-CA35-D704-0F49-568573954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7362" r="22570"/>
              <a:stretch/>
            </p:blipFill>
            <p:spPr>
              <a:xfrm>
                <a:off x="1798112" y="915029"/>
                <a:ext cx="2313620" cy="5375769"/>
              </a:xfrm>
              <a:prstGeom prst="rect">
                <a:avLst/>
              </a:prstGeom>
            </p:spPr>
          </p:pic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151D1673-47A8-5196-0BD9-3843761777BE}"/>
                  </a:ext>
                </a:extLst>
              </p:cNvPr>
              <p:cNvSpPr/>
              <p:nvPr/>
            </p:nvSpPr>
            <p:spPr>
              <a:xfrm>
                <a:off x="3117553" y="3344618"/>
                <a:ext cx="1072482" cy="472543"/>
              </a:xfrm>
              <a:prstGeom prst="roundRect">
                <a:avLst>
                  <a:gd name="adj" fmla="val 10771"/>
                </a:avLst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7A1AA86-AE77-5A12-FF24-0E48136A5D00}"/>
                  </a:ext>
                </a:extLst>
              </p:cNvPr>
              <p:cNvSpPr/>
              <p:nvPr/>
            </p:nvSpPr>
            <p:spPr>
              <a:xfrm>
                <a:off x="3117553" y="4205860"/>
                <a:ext cx="1072482" cy="310910"/>
              </a:xfrm>
              <a:prstGeom prst="roundRect">
                <a:avLst>
                  <a:gd name="adj" fmla="val 10771"/>
                </a:avLst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A5AA923-C8C2-5033-D456-7D3393207C55}"/>
                  </a:ext>
                </a:extLst>
              </p:cNvPr>
              <p:cNvSpPr/>
              <p:nvPr/>
            </p:nvSpPr>
            <p:spPr>
              <a:xfrm>
                <a:off x="3117553" y="4668147"/>
                <a:ext cx="1072482" cy="155468"/>
              </a:xfrm>
              <a:prstGeom prst="roundRect">
                <a:avLst>
                  <a:gd name="adj" fmla="val 10771"/>
                </a:avLst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804FBA7-92F9-283A-4B60-FD180754B3BA}"/>
                </a:ext>
              </a:extLst>
            </p:cNvPr>
            <p:cNvSpPr/>
            <p:nvPr/>
          </p:nvSpPr>
          <p:spPr>
            <a:xfrm>
              <a:off x="1535410" y="5359264"/>
              <a:ext cx="2831217" cy="909510"/>
            </a:xfrm>
            <a:custGeom>
              <a:avLst/>
              <a:gdLst>
                <a:gd name="connsiteX0" fmla="*/ 195593 w 2831217"/>
                <a:gd name="connsiteY0" fmla="*/ 200484 h 909510"/>
                <a:gd name="connsiteX1" fmla="*/ 904620 w 2831217"/>
                <a:gd name="connsiteY1" fmla="*/ 176034 h 909510"/>
                <a:gd name="connsiteX2" fmla="*/ 1065985 w 2831217"/>
                <a:gd name="connsiteY2" fmla="*/ 0 h 909510"/>
                <a:gd name="connsiteX3" fmla="*/ 2058622 w 2831217"/>
                <a:gd name="connsiteY3" fmla="*/ 4890 h 909510"/>
                <a:gd name="connsiteX4" fmla="*/ 2586725 w 2831217"/>
                <a:gd name="connsiteY4" fmla="*/ 0 h 909510"/>
                <a:gd name="connsiteX5" fmla="*/ 2831217 w 2831217"/>
                <a:gd name="connsiteY5" fmla="*/ 166255 h 909510"/>
                <a:gd name="connsiteX6" fmla="*/ 2728530 w 2831217"/>
                <a:gd name="connsiteY6" fmla="*/ 635679 h 909510"/>
                <a:gd name="connsiteX7" fmla="*/ 2537826 w 2831217"/>
                <a:gd name="connsiteY7" fmla="*/ 909510 h 909510"/>
                <a:gd name="connsiteX8" fmla="*/ 410746 w 2831217"/>
                <a:gd name="connsiteY8" fmla="*/ 826383 h 909510"/>
                <a:gd name="connsiteX9" fmla="*/ 34229 w 2831217"/>
                <a:gd name="connsiteY9" fmla="*/ 674798 h 909510"/>
                <a:gd name="connsiteX10" fmla="*/ 0 w 2831217"/>
                <a:gd name="connsiteY10" fmla="*/ 635679 h 909510"/>
                <a:gd name="connsiteX11" fmla="*/ 195593 w 2831217"/>
                <a:gd name="connsiteY11" fmla="*/ 200484 h 90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1217" h="909510">
                  <a:moveTo>
                    <a:pt x="195593" y="200484"/>
                  </a:moveTo>
                  <a:lnTo>
                    <a:pt x="904620" y="176034"/>
                  </a:lnTo>
                  <a:lnTo>
                    <a:pt x="1065985" y="0"/>
                  </a:lnTo>
                  <a:lnTo>
                    <a:pt x="2058622" y="4890"/>
                  </a:lnTo>
                  <a:lnTo>
                    <a:pt x="2586725" y="0"/>
                  </a:lnTo>
                  <a:lnTo>
                    <a:pt x="2831217" y="166255"/>
                  </a:lnTo>
                  <a:lnTo>
                    <a:pt x="2728530" y="635679"/>
                  </a:lnTo>
                  <a:lnTo>
                    <a:pt x="2537826" y="909510"/>
                  </a:lnTo>
                  <a:lnTo>
                    <a:pt x="410746" y="826383"/>
                  </a:lnTo>
                  <a:lnTo>
                    <a:pt x="34229" y="674798"/>
                  </a:lnTo>
                  <a:lnTo>
                    <a:pt x="0" y="635679"/>
                  </a:lnTo>
                  <a:lnTo>
                    <a:pt x="195593" y="20048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A824F7-520E-5D90-7D9F-9F3A1D9664AF}"/>
              </a:ext>
            </a:extLst>
          </p:cNvPr>
          <p:cNvGrpSpPr/>
          <p:nvPr/>
        </p:nvGrpSpPr>
        <p:grpSpPr>
          <a:xfrm>
            <a:off x="5351279" y="1110009"/>
            <a:ext cx="2293206" cy="4443897"/>
            <a:chOff x="5553912" y="1110009"/>
            <a:chExt cx="2293206" cy="44438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D7DC1D-B4DC-1E1A-84AB-71FFB5F11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726" t="9365" r="24815" b="9987"/>
            <a:stretch/>
          </p:blipFill>
          <p:spPr>
            <a:xfrm>
              <a:off x="5553912" y="1110009"/>
              <a:ext cx="2197009" cy="4443897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F366233-B8FC-2BBC-90FC-9743CB054E61}"/>
                </a:ext>
              </a:extLst>
            </p:cNvPr>
            <p:cNvSpPr/>
            <p:nvPr/>
          </p:nvSpPr>
          <p:spPr>
            <a:xfrm>
              <a:off x="6823225" y="2974434"/>
              <a:ext cx="1023893" cy="173802"/>
            </a:xfrm>
            <a:prstGeom prst="roundRect">
              <a:avLst>
                <a:gd name="adj" fmla="val 10771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40B6993-A982-6F46-D38D-F1D0D17CB892}"/>
                </a:ext>
              </a:extLst>
            </p:cNvPr>
            <p:cNvSpPr/>
            <p:nvPr/>
          </p:nvSpPr>
          <p:spPr>
            <a:xfrm>
              <a:off x="6823224" y="3275635"/>
              <a:ext cx="1023893" cy="468775"/>
            </a:xfrm>
            <a:prstGeom prst="roundRect">
              <a:avLst>
                <a:gd name="adj" fmla="val 10771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DFF5E3C-4192-5B21-5A71-25F21B9F3333}"/>
                </a:ext>
              </a:extLst>
            </p:cNvPr>
            <p:cNvSpPr/>
            <p:nvPr/>
          </p:nvSpPr>
          <p:spPr>
            <a:xfrm>
              <a:off x="6823225" y="4144289"/>
              <a:ext cx="1023893" cy="306178"/>
            </a:xfrm>
            <a:prstGeom prst="roundRect">
              <a:avLst>
                <a:gd name="adj" fmla="val 10771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84A6898-86F7-FD75-27FE-3DCCCDE8CD85}"/>
                </a:ext>
              </a:extLst>
            </p:cNvPr>
            <p:cNvSpPr/>
            <p:nvPr/>
          </p:nvSpPr>
          <p:spPr>
            <a:xfrm>
              <a:off x="6823225" y="4590413"/>
              <a:ext cx="1023893" cy="155468"/>
            </a:xfrm>
            <a:prstGeom prst="roundRect">
              <a:avLst>
                <a:gd name="adj" fmla="val 10771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9767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405C21-6BF4-1B1A-06FA-493B389913E0}"/>
              </a:ext>
            </a:extLst>
          </p:cNvPr>
          <p:cNvSpPr txBox="1"/>
          <p:nvPr/>
        </p:nvSpPr>
        <p:spPr>
          <a:xfrm>
            <a:off x="2719503" y="1244186"/>
            <a:ext cx="1750471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Uno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1392B-BEAA-0987-4717-E37532AC4401}"/>
              </a:ext>
            </a:extLst>
          </p:cNvPr>
          <p:cNvSpPr txBox="1"/>
          <p:nvPr/>
        </p:nvSpPr>
        <p:spPr>
          <a:xfrm>
            <a:off x="6719853" y="1244185"/>
            <a:ext cx="2476464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Leonardo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3A79A3-6F87-E08F-5525-FFAF29FD87AE}"/>
              </a:ext>
            </a:extLst>
          </p:cNvPr>
          <p:cNvSpPr txBox="1"/>
          <p:nvPr/>
        </p:nvSpPr>
        <p:spPr>
          <a:xfrm>
            <a:off x="2378863" y="1563243"/>
            <a:ext cx="2431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PWM pins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14703-B708-F965-5DE7-5B7C5887B977}"/>
              </a:ext>
            </a:extLst>
          </p:cNvPr>
          <p:cNvSpPr txBox="1"/>
          <p:nvPr/>
        </p:nvSpPr>
        <p:spPr>
          <a:xfrm>
            <a:off x="6742210" y="1573848"/>
            <a:ext cx="2431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7 PWM pins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40A01A-CCAA-3E22-849C-6912DB13EF85}"/>
              </a:ext>
            </a:extLst>
          </p:cNvPr>
          <p:cNvGrpSpPr/>
          <p:nvPr/>
        </p:nvGrpSpPr>
        <p:grpSpPr>
          <a:xfrm>
            <a:off x="2179130" y="1972340"/>
            <a:ext cx="2831217" cy="4318458"/>
            <a:chOff x="1535410" y="1972340"/>
            <a:chExt cx="2831217" cy="43184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917663-CA35-D704-0F49-568573954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362" t="19668" r="22570"/>
            <a:stretch/>
          </p:blipFill>
          <p:spPr>
            <a:xfrm>
              <a:off x="1798112" y="1972340"/>
              <a:ext cx="2313620" cy="4318458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804FBA7-92F9-283A-4B60-FD180754B3BA}"/>
                </a:ext>
              </a:extLst>
            </p:cNvPr>
            <p:cNvSpPr/>
            <p:nvPr/>
          </p:nvSpPr>
          <p:spPr>
            <a:xfrm>
              <a:off x="1535410" y="5359264"/>
              <a:ext cx="2831217" cy="909510"/>
            </a:xfrm>
            <a:custGeom>
              <a:avLst/>
              <a:gdLst>
                <a:gd name="connsiteX0" fmla="*/ 195593 w 2831217"/>
                <a:gd name="connsiteY0" fmla="*/ 200484 h 909510"/>
                <a:gd name="connsiteX1" fmla="*/ 904620 w 2831217"/>
                <a:gd name="connsiteY1" fmla="*/ 176034 h 909510"/>
                <a:gd name="connsiteX2" fmla="*/ 1065985 w 2831217"/>
                <a:gd name="connsiteY2" fmla="*/ 0 h 909510"/>
                <a:gd name="connsiteX3" fmla="*/ 2058622 w 2831217"/>
                <a:gd name="connsiteY3" fmla="*/ 4890 h 909510"/>
                <a:gd name="connsiteX4" fmla="*/ 2586725 w 2831217"/>
                <a:gd name="connsiteY4" fmla="*/ 0 h 909510"/>
                <a:gd name="connsiteX5" fmla="*/ 2831217 w 2831217"/>
                <a:gd name="connsiteY5" fmla="*/ 166255 h 909510"/>
                <a:gd name="connsiteX6" fmla="*/ 2728530 w 2831217"/>
                <a:gd name="connsiteY6" fmla="*/ 635679 h 909510"/>
                <a:gd name="connsiteX7" fmla="*/ 2537826 w 2831217"/>
                <a:gd name="connsiteY7" fmla="*/ 909510 h 909510"/>
                <a:gd name="connsiteX8" fmla="*/ 410746 w 2831217"/>
                <a:gd name="connsiteY8" fmla="*/ 826383 h 909510"/>
                <a:gd name="connsiteX9" fmla="*/ 34229 w 2831217"/>
                <a:gd name="connsiteY9" fmla="*/ 674798 h 909510"/>
                <a:gd name="connsiteX10" fmla="*/ 0 w 2831217"/>
                <a:gd name="connsiteY10" fmla="*/ 635679 h 909510"/>
                <a:gd name="connsiteX11" fmla="*/ 195593 w 2831217"/>
                <a:gd name="connsiteY11" fmla="*/ 200484 h 90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1217" h="909510">
                  <a:moveTo>
                    <a:pt x="195593" y="200484"/>
                  </a:moveTo>
                  <a:lnTo>
                    <a:pt x="904620" y="176034"/>
                  </a:lnTo>
                  <a:lnTo>
                    <a:pt x="1065985" y="0"/>
                  </a:lnTo>
                  <a:lnTo>
                    <a:pt x="2058622" y="4890"/>
                  </a:lnTo>
                  <a:lnTo>
                    <a:pt x="2586725" y="0"/>
                  </a:lnTo>
                  <a:lnTo>
                    <a:pt x="2831217" y="166255"/>
                  </a:lnTo>
                  <a:lnTo>
                    <a:pt x="2728530" y="635679"/>
                  </a:lnTo>
                  <a:lnTo>
                    <a:pt x="2537826" y="909510"/>
                  </a:lnTo>
                  <a:lnTo>
                    <a:pt x="410746" y="826383"/>
                  </a:lnTo>
                  <a:lnTo>
                    <a:pt x="34229" y="674798"/>
                  </a:lnTo>
                  <a:lnTo>
                    <a:pt x="0" y="635679"/>
                  </a:lnTo>
                  <a:lnTo>
                    <a:pt x="195593" y="20048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7D7DC1D-B4DC-1E1A-84AB-71FFB5F116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26" t="25015" r="24815" b="9987"/>
          <a:stretch/>
        </p:blipFill>
        <p:spPr>
          <a:xfrm>
            <a:off x="6811482" y="1972340"/>
            <a:ext cx="2197009" cy="358156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D8D15D-BDCF-385C-DDB8-FCB8178D5151}"/>
              </a:ext>
            </a:extLst>
          </p:cNvPr>
          <p:cNvCxnSpPr>
            <a:cxnSpLocks/>
          </p:cNvCxnSpPr>
          <p:nvPr/>
        </p:nvCxnSpPr>
        <p:spPr>
          <a:xfrm>
            <a:off x="4754011" y="4745881"/>
            <a:ext cx="1698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C44379B-A9E9-56A0-5B17-EBCCB396E3C5}"/>
              </a:ext>
            </a:extLst>
          </p:cNvPr>
          <p:cNvSpPr txBox="1"/>
          <p:nvPr/>
        </p:nvSpPr>
        <p:spPr>
          <a:xfrm>
            <a:off x="4884578" y="4590413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490Hz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9B2CD7-6C52-D27F-738A-75724F2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7690" y="32187"/>
            <a:ext cx="5380491" cy="49011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8749DE-CA96-993E-666F-FE5B64144260}"/>
              </a:ext>
            </a:extLst>
          </p:cNvPr>
          <p:cNvSpPr txBox="1"/>
          <p:nvPr/>
        </p:nvSpPr>
        <p:spPr>
          <a:xfrm>
            <a:off x="4884578" y="4212903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980Hz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A85E81-1057-CC33-F866-283DE964D107}"/>
              </a:ext>
            </a:extLst>
          </p:cNvPr>
          <p:cNvCxnSpPr>
            <a:cxnSpLocks/>
          </p:cNvCxnSpPr>
          <p:nvPr/>
        </p:nvCxnSpPr>
        <p:spPr>
          <a:xfrm>
            <a:off x="4754011" y="3579323"/>
            <a:ext cx="176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Bracket 34">
            <a:extLst>
              <a:ext uri="{FF2B5EF4-FFF2-40B4-BE49-F238E27FC236}">
                <a16:creationId xmlns:a16="http://schemas.microsoft.com/office/drawing/2014/main" id="{4488215B-7A5A-D52E-CCCF-21C44EDA4F70}"/>
              </a:ext>
            </a:extLst>
          </p:cNvPr>
          <p:cNvSpPr/>
          <p:nvPr/>
        </p:nvSpPr>
        <p:spPr>
          <a:xfrm>
            <a:off x="4759056" y="3405855"/>
            <a:ext cx="74707" cy="338554"/>
          </a:xfrm>
          <a:prstGeom prst="rightBracket">
            <a:avLst>
              <a:gd name="adj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7C229E-EEB1-815B-0BE2-7607A4A79FDC}"/>
              </a:ext>
            </a:extLst>
          </p:cNvPr>
          <p:cNvSpPr txBox="1"/>
          <p:nvPr/>
        </p:nvSpPr>
        <p:spPr>
          <a:xfrm>
            <a:off x="4884578" y="3421243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490Hz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01741C28-1543-571C-2B35-3361FD17C776}"/>
              </a:ext>
            </a:extLst>
          </p:cNvPr>
          <p:cNvSpPr/>
          <p:nvPr/>
        </p:nvSpPr>
        <p:spPr>
          <a:xfrm>
            <a:off x="4747294" y="4283117"/>
            <a:ext cx="176592" cy="167350"/>
          </a:xfrm>
          <a:prstGeom prst="rightBrace">
            <a:avLst>
              <a:gd name="adj1" fmla="val 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EC2BF0-0259-955D-5B60-37CC3039333F}"/>
              </a:ext>
            </a:extLst>
          </p:cNvPr>
          <p:cNvSpPr txBox="1"/>
          <p:nvPr/>
        </p:nvSpPr>
        <p:spPr>
          <a:xfrm>
            <a:off x="4884578" y="3149684"/>
            <a:ext cx="721264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PWM Freq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13EA084-81B1-5CAB-63B7-1C63391B0D28}"/>
              </a:ext>
            </a:extLst>
          </p:cNvPr>
          <p:cNvCxnSpPr>
            <a:cxnSpLocks/>
          </p:cNvCxnSpPr>
          <p:nvPr/>
        </p:nvCxnSpPr>
        <p:spPr>
          <a:xfrm>
            <a:off x="9007668" y="4688848"/>
            <a:ext cx="1698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1EB6C0D-7C6E-1086-E6D2-97D2CBD100AC}"/>
              </a:ext>
            </a:extLst>
          </p:cNvPr>
          <p:cNvSpPr txBox="1"/>
          <p:nvPr/>
        </p:nvSpPr>
        <p:spPr>
          <a:xfrm>
            <a:off x="9138235" y="4533380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980Hz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D7FEE54-B202-B8F4-B3C5-FDD23098A9AB}"/>
              </a:ext>
            </a:extLst>
          </p:cNvPr>
          <p:cNvCxnSpPr>
            <a:cxnSpLocks/>
          </p:cNvCxnSpPr>
          <p:nvPr/>
        </p:nvCxnSpPr>
        <p:spPr>
          <a:xfrm>
            <a:off x="9008401" y="3356634"/>
            <a:ext cx="1698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334798D-505B-B79F-D1BF-77A79867A52D}"/>
              </a:ext>
            </a:extLst>
          </p:cNvPr>
          <p:cNvSpPr txBox="1"/>
          <p:nvPr/>
        </p:nvSpPr>
        <p:spPr>
          <a:xfrm>
            <a:off x="9138235" y="3201166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980Hz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4088F1-FB13-92E6-E09E-05CD820524CD}"/>
              </a:ext>
            </a:extLst>
          </p:cNvPr>
          <p:cNvSpPr txBox="1"/>
          <p:nvPr/>
        </p:nvSpPr>
        <p:spPr>
          <a:xfrm>
            <a:off x="9138235" y="3429284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490Hz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E815E64D-5E6E-C94F-D0FE-89B4F6515222}"/>
              </a:ext>
            </a:extLst>
          </p:cNvPr>
          <p:cNvSpPr/>
          <p:nvPr/>
        </p:nvSpPr>
        <p:spPr>
          <a:xfrm>
            <a:off x="9000951" y="3499498"/>
            <a:ext cx="176592" cy="167350"/>
          </a:xfrm>
          <a:prstGeom prst="rightBrace">
            <a:avLst>
              <a:gd name="adj1" fmla="val 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8BD6E1-872A-954E-5A7A-6F68703C2B56}"/>
              </a:ext>
            </a:extLst>
          </p:cNvPr>
          <p:cNvCxnSpPr>
            <a:cxnSpLocks/>
          </p:cNvCxnSpPr>
          <p:nvPr/>
        </p:nvCxnSpPr>
        <p:spPr>
          <a:xfrm>
            <a:off x="9007668" y="3048857"/>
            <a:ext cx="1698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E6B77AE-C1D5-64CF-BF27-9EA1FE410B49}"/>
              </a:ext>
            </a:extLst>
          </p:cNvPr>
          <p:cNvSpPr txBox="1"/>
          <p:nvPr/>
        </p:nvSpPr>
        <p:spPr>
          <a:xfrm>
            <a:off x="9138235" y="2893389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490Hz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2E6C92-42BA-1C3A-12B9-50FAA5B4FABB}"/>
              </a:ext>
            </a:extLst>
          </p:cNvPr>
          <p:cNvSpPr txBox="1"/>
          <p:nvPr/>
        </p:nvSpPr>
        <p:spPr>
          <a:xfrm>
            <a:off x="9144439" y="4140273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490Hz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0873D61-B018-F482-6378-659F61390DD0}"/>
              </a:ext>
            </a:extLst>
          </p:cNvPr>
          <p:cNvSpPr/>
          <p:nvPr/>
        </p:nvSpPr>
        <p:spPr>
          <a:xfrm>
            <a:off x="9007155" y="4210487"/>
            <a:ext cx="176592" cy="167350"/>
          </a:xfrm>
          <a:prstGeom prst="rightBrace">
            <a:avLst>
              <a:gd name="adj1" fmla="val 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44403E-14DC-F40B-43E5-9C024143C769}"/>
              </a:ext>
            </a:extLst>
          </p:cNvPr>
          <p:cNvSpPr txBox="1"/>
          <p:nvPr/>
        </p:nvSpPr>
        <p:spPr>
          <a:xfrm>
            <a:off x="9149596" y="2642185"/>
            <a:ext cx="721264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PWM Freq</a:t>
            </a:r>
          </a:p>
        </p:txBody>
      </p:sp>
    </p:spTree>
    <p:extLst>
      <p:ext uri="{BB962C8B-B14F-4D97-AF65-F5344CB8AC3E}">
        <p14:creationId xmlns:p14="http://schemas.microsoft.com/office/powerpoint/2010/main" val="2700153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76"/>
          <a:stretch/>
        </p:blipFill>
        <p:spPr>
          <a:xfrm rot="10800000">
            <a:off x="2463799" y="966710"/>
            <a:ext cx="9906059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4585109" y="392977"/>
            <a:ext cx="6504043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Controllable Built-In LED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Many Arduinos have a built-in LED (specified by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LED_BUILTIN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constant) that’s controllable like any other LED with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</a:rPr>
              <a:t>calls.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On the </a:t>
            </a:r>
            <a:r>
              <a:rPr lang="en-US" sz="1600" dirty="0" err="1">
                <a:latin typeface="Segoe Condensed" panose="020B0606040200020203" pitchFamily="34" charset="0"/>
                <a:cs typeface="Segoe UI Light" panose="020B0502040204020203" pitchFamily="34" charset="0"/>
              </a:rPr>
              <a:t>Arduno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Uno and Leonardo, the built-in LED is here.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364480" y="2728763"/>
            <a:ext cx="731520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C5966CE-79E0-1B45-9B4E-597FB12A9ACD}"/>
              </a:ext>
            </a:extLst>
          </p:cNvPr>
          <p:cNvSpPr/>
          <p:nvPr/>
        </p:nvSpPr>
        <p:spPr>
          <a:xfrm>
            <a:off x="4337137" y="557939"/>
            <a:ext cx="885792" cy="2293749"/>
          </a:xfrm>
          <a:custGeom>
            <a:avLst/>
            <a:gdLst>
              <a:gd name="connsiteX0" fmla="*/ 356461 w 1332854"/>
              <a:gd name="connsiteY0" fmla="*/ 0 h 2293749"/>
              <a:gd name="connsiteX1" fmla="*/ 0 w 1332854"/>
              <a:gd name="connsiteY1" fmla="*/ 0 h 2293749"/>
              <a:gd name="connsiteX2" fmla="*/ 0 w 1332854"/>
              <a:gd name="connsiteY2" fmla="*/ 2293749 h 2293749"/>
              <a:gd name="connsiteX3" fmla="*/ 294467 w 1332854"/>
              <a:gd name="connsiteY3" fmla="*/ 2293749 h 2293749"/>
              <a:gd name="connsiteX4" fmla="*/ 1332854 w 1332854"/>
              <a:gd name="connsiteY4" fmla="*/ 2293749 h 229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854" h="2293749">
                <a:moveTo>
                  <a:pt x="356461" y="0"/>
                </a:moveTo>
                <a:lnTo>
                  <a:pt x="0" y="0"/>
                </a:lnTo>
                <a:lnTo>
                  <a:pt x="0" y="2293749"/>
                </a:lnTo>
                <a:lnTo>
                  <a:pt x="294467" y="2293749"/>
                </a:lnTo>
                <a:lnTo>
                  <a:pt x="1332854" y="2293749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51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3" y="743403"/>
            <a:ext cx="3976838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4243893" y="1409300"/>
            <a:ext cx="637747" cy="25612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5416707" y="1409300"/>
            <a:ext cx="444654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6054342" y="1409300"/>
            <a:ext cx="220850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3" y="49963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38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3" y="743403"/>
            <a:ext cx="3976838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4243893" y="1409300"/>
            <a:ext cx="637747" cy="25612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5416707" y="1409300"/>
            <a:ext cx="444654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6054342" y="1409300"/>
            <a:ext cx="220850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3" y="49963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Warning">
            <a:extLst>
              <a:ext uri="{FF2B5EF4-FFF2-40B4-BE49-F238E27FC236}">
                <a16:creationId xmlns:a16="http://schemas.microsoft.com/office/drawing/2014/main" id="{CE386A1C-9687-47C8-A595-C0F57EEA0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4355" y="2752700"/>
            <a:ext cx="1412798" cy="1412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D878CE-D129-47C0-8693-23DFC7319681}"/>
              </a:ext>
            </a:extLst>
          </p:cNvPr>
          <p:cNvSpPr txBox="1"/>
          <p:nvPr/>
        </p:nvSpPr>
        <p:spPr>
          <a:xfrm>
            <a:off x="8985965" y="3043600"/>
            <a:ext cx="2970224" cy="83099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600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Beginners often confuse the </a:t>
            </a:r>
            <a:r>
              <a:rPr lang="en-US" sz="1600" b="1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analog output </a:t>
            </a:r>
            <a:r>
              <a:rPr lang="en-US" sz="1600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pins with the </a:t>
            </a:r>
            <a:r>
              <a:rPr lang="en-US" sz="1600" b="1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analog input </a:t>
            </a:r>
            <a:r>
              <a:rPr lang="en-US" sz="1600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pins. They’re different! </a:t>
            </a:r>
          </a:p>
        </p:txBody>
      </p:sp>
    </p:spTree>
    <p:extLst>
      <p:ext uri="{BB962C8B-B14F-4D97-AF65-F5344CB8AC3E}">
        <p14:creationId xmlns:p14="http://schemas.microsoft.com/office/powerpoint/2010/main" val="20241391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6AB77F-23BA-C34D-9F87-18B0CE05C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244600"/>
            <a:ext cx="9271000" cy="436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721B8-D61C-6745-9DC4-36B30A13693C}"/>
              </a:ext>
            </a:extLst>
          </p:cNvPr>
          <p:cNvSpPr txBox="1"/>
          <p:nvPr/>
        </p:nvSpPr>
        <p:spPr>
          <a:xfrm>
            <a:off x="5344267" y="387664"/>
            <a:ext cx="4640981" cy="95410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14 digital input/output (I/O) pins, which can be used to read or write digital information  via the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4B734CA-F01E-FD41-BED0-A0679685C9EB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42469B-4443-E44D-9C29-1DEEA2A4E6E7}"/>
              </a:ext>
            </a:extLst>
          </p:cNvPr>
          <p:cNvCxnSpPr>
            <a:cxnSpLocks/>
          </p:cNvCxnSpPr>
          <p:nvPr/>
        </p:nvCxnSpPr>
        <p:spPr>
          <a:xfrm rot="5400000">
            <a:off x="1160348" y="1586322"/>
            <a:ext cx="0" cy="3174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84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5344267" y="387664"/>
            <a:ext cx="4640981" cy="95410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14 digital input/output (I/O) pins, which can be used to read or write digital information  via the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237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2C8D34-3AE6-044A-AB90-E34056CBA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91"/>
            <a:ext cx="12192000" cy="664341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1BD26F9-B4D1-BA49-A836-31389B60B7A9}"/>
              </a:ext>
            </a:extLst>
          </p:cNvPr>
          <p:cNvGrpSpPr/>
          <p:nvPr/>
        </p:nvGrpSpPr>
        <p:grpSpPr>
          <a:xfrm>
            <a:off x="1717181" y="997041"/>
            <a:ext cx="8236328" cy="1960343"/>
            <a:chOff x="1717181" y="997041"/>
            <a:chExt cx="8236328" cy="196034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84F29F7-024C-2244-90F8-1EEB2B5B122A}"/>
                </a:ext>
              </a:extLst>
            </p:cNvPr>
            <p:cNvGrpSpPr/>
            <p:nvPr/>
          </p:nvGrpSpPr>
          <p:grpSpPr>
            <a:xfrm>
              <a:off x="1717181" y="997041"/>
              <a:ext cx="8236328" cy="1960343"/>
              <a:chOff x="2186519" y="888053"/>
              <a:chExt cx="8236328" cy="196034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DCEE9D8-0CDB-CD4E-BE33-D0456240D7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0649"/>
              <a:stretch/>
            </p:blipFill>
            <p:spPr>
              <a:xfrm>
                <a:off x="2186519" y="888053"/>
                <a:ext cx="8236328" cy="1531466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E3D508-E063-0F41-B55E-82393114B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6478" y="1424198"/>
                <a:ext cx="0" cy="1424198"/>
              </a:xfrm>
              <a:prstGeom prst="line">
                <a:avLst/>
              </a:prstGeom>
              <a:ln w="46990">
                <a:solidFill>
                  <a:srgbClr val="3C3F4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5708DE5-9022-564D-A712-7B7CA71D7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9727" y="2313947"/>
                <a:ext cx="0" cy="525982"/>
              </a:xfrm>
              <a:prstGeom prst="line">
                <a:avLst/>
              </a:prstGeom>
              <a:ln w="46990">
                <a:solidFill>
                  <a:srgbClr val="8C8C8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8CD3A0A-F671-3546-90A3-365D3AE5763A}"/>
                </a:ext>
              </a:extLst>
            </p:cNvPr>
            <p:cNvCxnSpPr>
              <a:cxnSpLocks/>
            </p:cNvCxnSpPr>
            <p:nvPr/>
          </p:nvCxnSpPr>
          <p:spPr>
            <a:xfrm>
              <a:off x="3784234" y="1561762"/>
              <a:ext cx="0" cy="309371"/>
            </a:xfrm>
            <a:prstGeom prst="line">
              <a:avLst/>
            </a:prstGeom>
            <a:ln w="4699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B424B29-7723-7B44-999D-173B9F58E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59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FFA45A-9964-034A-BBC3-D0C1F4C9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11" y="907709"/>
            <a:ext cx="7967522" cy="50474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8D3B64-2BC7-4046-A627-7809832B49BB}"/>
              </a:ext>
            </a:extLst>
          </p:cNvPr>
          <p:cNvSpPr/>
          <p:nvPr/>
        </p:nvSpPr>
        <p:spPr>
          <a:xfrm>
            <a:off x="3966352" y="106474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7112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D09C59-5E91-E445-8860-954313A91C92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3FDB50-7528-CE46-A8ED-D362827E3CEF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64349E-18A8-FF4E-9943-32410512BCFB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03FF23-3204-DE4C-8469-C225581FA260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B4B857-9BE7-2A49-A9A0-830F0199F2B1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45C98A-EE59-E245-A3BD-91D4E87A3009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34A50-B2A5-664D-9293-A082955D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856" y="902803"/>
            <a:ext cx="7959777" cy="50425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684F68-C0F0-9142-AA3F-18963FB38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1738" y="-106482"/>
            <a:ext cx="4738720" cy="28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3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FFA45A-9964-034A-BBC3-D0C1F4C9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11" y="907709"/>
            <a:ext cx="7967522" cy="50474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8D3B64-2BC7-4046-A627-7809832B49BB}"/>
              </a:ext>
            </a:extLst>
          </p:cNvPr>
          <p:cNvSpPr/>
          <p:nvPr/>
        </p:nvSpPr>
        <p:spPr>
          <a:xfrm>
            <a:off x="3966352" y="106474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7112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D09C59-5E91-E445-8860-954313A91C92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3FDB50-7528-CE46-A8ED-D362827E3CEF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64349E-18A8-FF4E-9943-32410512BCFB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03FF23-3204-DE4C-8469-C225581FA260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B4B857-9BE7-2A49-A9A0-830F0199F2B1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45C98A-EE59-E245-A3BD-91D4E87A3009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34A50-B2A5-664D-9293-A082955D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856" y="902803"/>
            <a:ext cx="7959777" cy="504258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F4E7D63-9271-974C-9F13-79A0F9C92B58}"/>
              </a:ext>
            </a:extLst>
          </p:cNvPr>
          <p:cNvGrpSpPr/>
          <p:nvPr/>
        </p:nvGrpSpPr>
        <p:grpSpPr>
          <a:xfrm>
            <a:off x="6709035" y="912616"/>
            <a:ext cx="5258058" cy="2476754"/>
            <a:chOff x="6037688" y="912616"/>
            <a:chExt cx="5258058" cy="247675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6EED1FE-6114-884A-B010-960C19724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58" b="54477" l="54640" r="98426">
                          <a14:foregroundMark x1="65783" y1="32369" x2="95899" y2="44766"/>
                          <a14:foregroundMark x1="95899" y1="44766" x2="91176" y2="54201"/>
                          <a14:foregroundMark x1="91176" y1="54201" x2="74565" y2="49587"/>
                          <a14:foregroundMark x1="74565" y1="49587" x2="69511" y2="44077"/>
                          <a14:foregroundMark x1="69511" y1="44077" x2="68144" y2="34022"/>
                          <a14:foregroundMark x1="68144" y1="34022" x2="75932" y2="27548"/>
                          <a14:foregroundMark x1="75932" y1="27548" x2="82809" y2="27342"/>
                          <a14:foregroundMark x1="82809" y1="27342" x2="88898" y2="27410"/>
                          <a14:foregroundMark x1="88898" y1="27410" x2="95485" y2="31336"/>
                          <a14:foregroundMark x1="95485" y1="31336" x2="94739" y2="43526"/>
                          <a14:foregroundMark x1="94739" y1="43526" x2="87780" y2="49105"/>
                          <a14:foregroundMark x1="87780" y1="49105" x2="81234" y2="47658"/>
                          <a14:foregroundMark x1="81234" y1="47658" x2="84176" y2="31818"/>
                          <a14:foregroundMark x1="84176" y1="31818" x2="90721" y2="35055"/>
                          <a14:foregroundMark x1="90721" y1="35055" x2="84590" y2="42769"/>
                          <a14:foregroundMark x1="84590" y1="42769" x2="73447" y2="47452"/>
                          <a14:foregroundMark x1="73447" y1="47452" x2="67854" y2="44077"/>
                          <a14:foregroundMark x1="67854" y1="44077" x2="66984" y2="33402"/>
                          <a14:foregroundMark x1="66984" y1="33402" x2="61102" y2="32576"/>
                          <a14:foregroundMark x1="61102" y1="32576" x2="59238" y2="42287"/>
                          <a14:foregroundMark x1="59238" y1="42287" x2="59238" y2="52479"/>
                          <a14:foregroundMark x1="77755" y1="35399" x2="95650" y2="28926"/>
                          <a14:foregroundMark x1="95650" y1="28926" x2="96852" y2="50069"/>
                          <a14:foregroundMark x1="96852" y1="50069" x2="90679" y2="55234"/>
                          <a14:foregroundMark x1="90679" y1="55234" x2="75518" y2="54477"/>
                          <a14:foregroundMark x1="75518" y1="54477" x2="74606" y2="53994"/>
                          <a14:foregroundMark x1="89519" y1="27410" x2="95485" y2="27066"/>
                          <a14:foregroundMark x1="95485" y1="27066" x2="97763" y2="35813"/>
                          <a14:foregroundMark x1="97763" y1="35813" x2="98426" y2="45317"/>
                          <a14:foregroundMark x1="98426" y1="45317" x2="98177" y2="47796"/>
                          <a14:foregroundMark x1="93413" y1="54477" x2="97722" y2="50275"/>
                          <a14:foregroundMark x1="81897" y1="33884" x2="87572" y2="36088"/>
                          <a14:foregroundMark x1="82353" y1="35882" x2="82519" y2="41047"/>
                          <a14:foregroundMark x1="83099" y1="35399" x2="84590" y2="37879"/>
                          <a14:foregroundMark x1="58492" y1="26446" x2="58782" y2="38567"/>
                          <a14:foregroundMark x1="58782" y1="38361" x2="55344" y2="38843"/>
                          <a14:foregroundMark x1="57871" y1="41804" x2="54764" y2="42080"/>
                          <a14:foregroundMark x1="71624" y1="27410" x2="65244" y2="30785"/>
                          <a14:foregroundMark x1="65244" y1="30785" x2="64913" y2="43664"/>
                          <a14:foregroundMark x1="64913" y1="43664" x2="68310" y2="51584"/>
                          <a14:foregroundMark x1="68310" y1="51584" x2="72825" y2="51033"/>
                          <a14:foregroundMark x1="58782" y1="41667" x2="55012" y2="41667"/>
                          <a14:foregroundMark x1="59072" y1="41185" x2="55261" y2="41667"/>
                          <a14:foregroundMark x1="55261" y1="41667" x2="54640" y2="42355"/>
                        </a14:backgroundRemoval>
                      </a14:imgEffect>
                    </a14:imgLayer>
                  </a14:imgProps>
                </a:ext>
              </a:extLst>
            </a:blip>
            <a:srcRect l="58134" t="22571" b="42979"/>
            <a:stretch/>
          </p:blipFill>
          <p:spPr>
            <a:xfrm>
              <a:off x="8771092" y="912616"/>
              <a:ext cx="2524654" cy="1249592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30244F2-561E-4B4E-8296-D2E807874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83" b="89946" l="5336" r="97628">
                          <a14:foregroundMark x1="12055" y1="19293" x2="5336" y2="18750"/>
                          <a14:foregroundMark x1="5336" y1="18750" x2="6917" y2="18207"/>
                          <a14:foregroundMark x1="88538" y1="21739" x2="93676" y2="27446"/>
                          <a14:foregroundMark x1="93676" y1="27446" x2="94664" y2="36685"/>
                          <a14:foregroundMark x1="94664" y1="36685" x2="90514" y2="46467"/>
                          <a14:foregroundMark x1="90514" y1="46467" x2="85573" y2="52446"/>
                          <a14:foregroundMark x1="85573" y1="52446" x2="77668" y2="57337"/>
                          <a14:foregroundMark x1="77668" y1="57337" x2="73123" y2="64946"/>
                          <a14:foregroundMark x1="73123" y1="64946" x2="69763" y2="75272"/>
                          <a14:foregroundMark x1="69763" y1="75272" x2="76680" y2="82609"/>
                          <a14:foregroundMark x1="76680" y1="82609" x2="91897" y2="88043"/>
                          <a14:foregroundMark x1="91897" y1="88043" x2="84783" y2="91576"/>
                          <a14:foregroundMark x1="84783" y1="91576" x2="76877" y2="83152"/>
                          <a14:foregroundMark x1="76877" y1="83152" x2="76087" y2="73913"/>
                          <a14:foregroundMark x1="76087" y1="73913" x2="77273" y2="64402"/>
                          <a14:foregroundMark x1="77273" y1="64402" x2="97036" y2="35054"/>
                          <a14:foregroundMark x1="97036" y1="35054" x2="97628" y2="25543"/>
                          <a14:foregroundMark x1="97628" y1="25543" x2="85968" y2="220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6037688" y="1333878"/>
              <a:ext cx="2826302" cy="205549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7266B98-7E3A-4E46-89DC-523789B35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53" t="27086" r="42802" b="48851"/>
          <a:stretch/>
        </p:blipFill>
        <p:spPr>
          <a:xfrm>
            <a:off x="5590572" y="2268637"/>
            <a:ext cx="1086091" cy="12134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0C2701-77F2-EE47-ACF7-9A0C540619FF}"/>
              </a:ext>
            </a:extLst>
          </p:cNvPr>
          <p:cNvSpPr/>
          <p:nvPr/>
        </p:nvSpPr>
        <p:spPr>
          <a:xfrm>
            <a:off x="6910084" y="3680749"/>
            <a:ext cx="3163845" cy="1909823"/>
          </a:xfrm>
          <a:prstGeom prst="rect">
            <a:avLst/>
          </a:prstGeom>
          <a:solidFill>
            <a:srgbClr val="F4F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319FA8-9ED6-8941-BA8A-CC538FA920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68741" y="133695"/>
            <a:ext cx="4738720" cy="28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3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0548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09A8C1-76B7-6049-B274-BE60EDA52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50" y="572751"/>
            <a:ext cx="9048634" cy="54426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5D72D5-A39D-BA40-A54E-71A5AC07A7D5}"/>
              </a:ext>
            </a:extLst>
          </p:cNvPr>
          <p:cNvSpPr/>
          <p:nvPr/>
        </p:nvSpPr>
        <p:spPr>
          <a:xfrm>
            <a:off x="4341102" y="109472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2413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F13267-2E42-484A-9F83-EDFF64EEDB7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5449D-A07F-9A44-A4C6-F1C5995F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7404" y="504883"/>
            <a:ext cx="6368716" cy="35443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4B75BEF-1F36-6C4B-AFCB-3B24862A5040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442584-2D94-C34B-8EB6-3D1A46B9997E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025263-9C4F-6147-8DB7-B335EBD1056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DF352-2771-5B44-BE46-85F37A94C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250" y="572751"/>
            <a:ext cx="9048634" cy="54426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224EF10-7B32-A941-8400-4D085B56A50E}"/>
              </a:ext>
            </a:extLst>
          </p:cNvPr>
          <p:cNvSpPr/>
          <p:nvPr/>
        </p:nvSpPr>
        <p:spPr>
          <a:xfrm>
            <a:off x="4684549" y="190771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egoe Condensed" panose="020B0606040200020203" pitchFamily="34" charset="0"/>
              </a:rPr>
              <a:t>220Ω</a:t>
            </a:r>
          </a:p>
        </p:txBody>
      </p:sp>
    </p:spTree>
    <p:extLst>
      <p:ext uri="{BB962C8B-B14F-4D97-AF65-F5344CB8AC3E}">
        <p14:creationId xmlns:p14="http://schemas.microsoft.com/office/powerpoint/2010/main" val="121802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6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76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09A8C1-76B7-6049-B274-BE60EDA52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981"/>
          <a:stretch/>
        </p:blipFill>
        <p:spPr>
          <a:xfrm>
            <a:off x="2231250" y="572751"/>
            <a:ext cx="4888007" cy="54426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5D72D5-A39D-BA40-A54E-71A5AC07A7D5}"/>
              </a:ext>
            </a:extLst>
          </p:cNvPr>
          <p:cNvSpPr/>
          <p:nvPr/>
        </p:nvSpPr>
        <p:spPr>
          <a:xfrm>
            <a:off x="4341102" y="109472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2413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F13267-2E42-484A-9F83-EDFF64EEDB7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5449D-A07F-9A44-A4C6-F1C5995F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421" y="277354"/>
            <a:ext cx="6368716" cy="35443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4B75BEF-1F36-6C4B-AFCB-3B24862A5040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442584-2D94-C34B-8EB6-3D1A46B9997E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025263-9C4F-6147-8DB7-B335EBD1056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DF352-2771-5B44-BE46-85F37A94C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981"/>
          <a:stretch/>
        </p:blipFill>
        <p:spPr>
          <a:xfrm>
            <a:off x="2231250" y="572751"/>
            <a:ext cx="4888007" cy="544267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A19E37B-29BF-E14C-985D-C5EAE57CB408}"/>
              </a:ext>
            </a:extLst>
          </p:cNvPr>
          <p:cNvGrpSpPr/>
          <p:nvPr/>
        </p:nvGrpSpPr>
        <p:grpSpPr>
          <a:xfrm>
            <a:off x="6915869" y="874516"/>
            <a:ext cx="5258058" cy="2476754"/>
            <a:chOff x="6037688" y="912616"/>
            <a:chExt cx="5258058" cy="24767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410B4F-C848-154D-A1B1-BB02C7878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58" b="54477" l="54640" r="98426">
                          <a14:foregroundMark x1="65783" y1="32369" x2="95899" y2="44766"/>
                          <a14:foregroundMark x1="95899" y1="44766" x2="91176" y2="54201"/>
                          <a14:foregroundMark x1="91176" y1="54201" x2="74565" y2="49587"/>
                          <a14:foregroundMark x1="74565" y1="49587" x2="69511" y2="44077"/>
                          <a14:foregroundMark x1="69511" y1="44077" x2="68144" y2="34022"/>
                          <a14:foregroundMark x1="68144" y1="34022" x2="75932" y2="27548"/>
                          <a14:foregroundMark x1="75932" y1="27548" x2="82809" y2="27342"/>
                          <a14:foregroundMark x1="82809" y1="27342" x2="88898" y2="27410"/>
                          <a14:foregroundMark x1="88898" y1="27410" x2="95485" y2="31336"/>
                          <a14:foregroundMark x1="95485" y1="31336" x2="94739" y2="43526"/>
                          <a14:foregroundMark x1="94739" y1="43526" x2="87780" y2="49105"/>
                          <a14:foregroundMark x1="87780" y1="49105" x2="81234" y2="47658"/>
                          <a14:foregroundMark x1="81234" y1="47658" x2="84176" y2="31818"/>
                          <a14:foregroundMark x1="84176" y1="31818" x2="90721" y2="35055"/>
                          <a14:foregroundMark x1="90721" y1="35055" x2="84590" y2="42769"/>
                          <a14:foregroundMark x1="84590" y1="42769" x2="73447" y2="47452"/>
                          <a14:foregroundMark x1="73447" y1="47452" x2="67854" y2="44077"/>
                          <a14:foregroundMark x1="67854" y1="44077" x2="66984" y2="33402"/>
                          <a14:foregroundMark x1="66984" y1="33402" x2="61102" y2="32576"/>
                          <a14:foregroundMark x1="61102" y1="32576" x2="59238" y2="42287"/>
                          <a14:foregroundMark x1="59238" y1="42287" x2="59238" y2="52479"/>
                          <a14:foregroundMark x1="77755" y1="35399" x2="95650" y2="28926"/>
                          <a14:foregroundMark x1="95650" y1="28926" x2="96852" y2="50069"/>
                          <a14:foregroundMark x1="96852" y1="50069" x2="90679" y2="55234"/>
                          <a14:foregroundMark x1="90679" y1="55234" x2="75518" y2="54477"/>
                          <a14:foregroundMark x1="75518" y1="54477" x2="74606" y2="53994"/>
                          <a14:foregroundMark x1="89519" y1="27410" x2="95485" y2="27066"/>
                          <a14:foregroundMark x1="95485" y1="27066" x2="97763" y2="35813"/>
                          <a14:foregroundMark x1="97763" y1="35813" x2="98426" y2="45317"/>
                          <a14:foregroundMark x1="98426" y1="45317" x2="98177" y2="47796"/>
                          <a14:foregroundMark x1="93413" y1="54477" x2="97722" y2="50275"/>
                          <a14:foregroundMark x1="81897" y1="33884" x2="87572" y2="36088"/>
                          <a14:foregroundMark x1="82353" y1="35882" x2="82519" y2="41047"/>
                          <a14:foregroundMark x1="83099" y1="35399" x2="84590" y2="37879"/>
                          <a14:foregroundMark x1="58492" y1="26446" x2="58782" y2="38567"/>
                          <a14:foregroundMark x1="58782" y1="38361" x2="55344" y2="38843"/>
                          <a14:foregroundMark x1="57871" y1="41804" x2="54764" y2="42080"/>
                          <a14:foregroundMark x1="71624" y1="27410" x2="65244" y2="30785"/>
                          <a14:foregroundMark x1="65244" y1="30785" x2="64913" y2="43664"/>
                          <a14:foregroundMark x1="64913" y1="43664" x2="68310" y2="51584"/>
                          <a14:foregroundMark x1="68310" y1="51584" x2="72825" y2="51033"/>
                          <a14:foregroundMark x1="58782" y1="41667" x2="55012" y2="41667"/>
                          <a14:foregroundMark x1="59072" y1="41185" x2="55261" y2="41667"/>
                          <a14:foregroundMark x1="55261" y1="41667" x2="54640" y2="42355"/>
                        </a14:backgroundRemoval>
                      </a14:imgEffect>
                    </a14:imgLayer>
                  </a14:imgProps>
                </a:ext>
              </a:extLst>
            </a:blip>
            <a:srcRect l="58134" t="22571" b="42979"/>
            <a:stretch/>
          </p:blipFill>
          <p:spPr>
            <a:xfrm>
              <a:off x="8771092" y="912616"/>
              <a:ext cx="2524654" cy="124959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3D984C-F65C-AB48-820A-8C47BBD03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83" b="89946" l="5336" r="97628">
                          <a14:foregroundMark x1="12055" y1="19293" x2="5336" y2="18750"/>
                          <a14:foregroundMark x1="5336" y1="18750" x2="6917" y2="18207"/>
                          <a14:foregroundMark x1="88538" y1="21739" x2="93676" y2="27446"/>
                          <a14:foregroundMark x1="93676" y1="27446" x2="94664" y2="36685"/>
                          <a14:foregroundMark x1="94664" y1="36685" x2="90514" y2="46467"/>
                          <a14:foregroundMark x1="90514" y1="46467" x2="85573" y2="52446"/>
                          <a14:foregroundMark x1="85573" y1="52446" x2="77668" y2="57337"/>
                          <a14:foregroundMark x1="77668" y1="57337" x2="73123" y2="64946"/>
                          <a14:foregroundMark x1="73123" y1="64946" x2="69763" y2="75272"/>
                          <a14:foregroundMark x1="69763" y1="75272" x2="76680" y2="82609"/>
                          <a14:foregroundMark x1="76680" y1="82609" x2="91897" y2="88043"/>
                          <a14:foregroundMark x1="91897" y1="88043" x2="84783" y2="91576"/>
                          <a14:foregroundMark x1="84783" y1="91576" x2="76877" y2="83152"/>
                          <a14:foregroundMark x1="76877" y1="83152" x2="76087" y2="73913"/>
                          <a14:foregroundMark x1="76087" y1="73913" x2="77273" y2="64402"/>
                          <a14:foregroundMark x1="77273" y1="64402" x2="97036" y2="35054"/>
                          <a14:foregroundMark x1="97036" y1="35054" x2="97628" y2="25543"/>
                          <a14:foregroundMark x1="97628" y1="25543" x2="85968" y2="220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6037688" y="1333878"/>
              <a:ext cx="2826302" cy="205549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48CA82C-5363-074D-B127-7646CFF713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57" t="33812" r="48586" b="46354"/>
          <a:stretch/>
        </p:blipFill>
        <p:spPr>
          <a:xfrm>
            <a:off x="5638800" y="2413000"/>
            <a:ext cx="1244794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7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-0.0548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6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repeatCount="indefinite" fill="hold" grpId="0" nodeType="withEffect">
                                  <p:stCondLst>
                                    <p:cond delay="76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grpId="0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CF0B-3CEE-2949-8BC0-BCBC509AA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8975B-A6F4-E340-A0D5-0F017144F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LED built-in example?</a:t>
            </a:r>
          </a:p>
          <a:p>
            <a:r>
              <a:rPr lang="en-US" dirty="0"/>
              <a:t>Show breadboard variant?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ECE80-7E12-2F4E-80F8-74E1E5E888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73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5709"/>
            <a:ext cx="10509421" cy="572658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730DD2-1BF7-6048-8FCE-B9F2AFF93D7A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E9AE4C-5FB9-AF44-9AD5-7DF5180BFBCC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849DEE-1D67-F748-BDD4-C3F0580F4A65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1F869C-2BD8-644F-ACE3-A08C343F1993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434929-66D5-1544-B1F7-F94744E5E5BE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32AC727-CB82-0241-9E37-ACEDA9C81BD4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5F14CE-18BB-6646-B2B8-052EE5F290B8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8824AB-93BA-4A41-9566-E1DFB6AD12C0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CD3D924-76EC-D349-900D-2033B358BE9A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5709"/>
            <a:ext cx="10509421" cy="5726581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5709"/>
            <a:ext cx="10509421" cy="572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597" y="718634"/>
            <a:ext cx="4596301" cy="25045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730DD2-1BF7-6048-8FCE-B9F2AFF93D7A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E9AE4C-5FB9-AF44-9AD5-7DF5180BFBCC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849DEE-1D67-F748-BDD4-C3F0580F4A65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1F869C-2BD8-644F-ACE3-A08C343F1993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434929-66D5-1544-B1F7-F94744E5E5BE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32AC727-CB82-0241-9E37-ACEDA9C81BD4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5F14CE-18BB-6646-B2B8-052EE5F290B8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8824AB-93BA-4A41-9566-E1DFB6AD12C0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CD3D924-76EC-D349-900D-2033B358BE9A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597" y="718634"/>
            <a:ext cx="4596301" cy="2504523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597" y="718634"/>
            <a:ext cx="4596301" cy="2504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435" y="718634"/>
            <a:ext cx="6331931" cy="491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3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400" y="718634"/>
            <a:ext cx="4596301" cy="2504523"/>
          </a:xfrm>
          <a:prstGeom prst="rect">
            <a:avLst/>
          </a:prstGeom>
        </p:spPr>
      </p:pic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400" y="718634"/>
            <a:ext cx="4596301" cy="2504523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0400" y="718634"/>
            <a:ext cx="4596301" cy="2504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9309" y="1309308"/>
            <a:ext cx="6331931" cy="491855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FAC307-72C8-934B-ABE9-33C7BA0BC2D8}"/>
              </a:ext>
            </a:extLst>
          </p:cNvPr>
          <p:cNvGrpSpPr/>
          <p:nvPr/>
        </p:nvGrpSpPr>
        <p:grpSpPr>
          <a:xfrm>
            <a:off x="3208421" y="2516323"/>
            <a:ext cx="2466720" cy="1015663"/>
            <a:chOff x="3208421" y="1970895"/>
            <a:chExt cx="2466720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2614B-B0A8-5142-9758-04884C985AFB}"/>
                </a:ext>
              </a:extLst>
            </p:cNvPr>
            <p:cNvSpPr txBox="1"/>
            <p:nvPr/>
          </p:nvSpPr>
          <p:spPr>
            <a:xfrm>
              <a:off x="3208421" y="1970895"/>
              <a:ext cx="2003562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Arduino powered on </a:t>
              </a:r>
            </a:p>
            <a:p>
              <a:pPr algn="r"/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setup()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is called immediately once and only once. Put your initialization code here.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DE1910-889D-FD44-8C65-C5FA55537DE9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35D12F-CA2B-284D-AF83-F438CA99C97C}"/>
              </a:ext>
            </a:extLst>
          </p:cNvPr>
          <p:cNvGrpSpPr/>
          <p:nvPr/>
        </p:nvGrpSpPr>
        <p:grpSpPr>
          <a:xfrm>
            <a:off x="2967790" y="2988982"/>
            <a:ext cx="2707351" cy="1015663"/>
            <a:chOff x="2967790" y="1970895"/>
            <a:chExt cx="2707351" cy="10156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E33E5A-2FAF-E84B-8FFF-0239814A801F}"/>
                </a:ext>
              </a:extLst>
            </p:cNvPr>
            <p:cNvSpPr txBox="1"/>
            <p:nvPr/>
          </p:nvSpPr>
          <p:spPr>
            <a:xfrm>
              <a:off x="2967790" y="1970895"/>
              <a:ext cx="2244194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Run initial setup() code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Pins 0 – 13 can be either input or output.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 Pin 3 to output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to control the connected LED.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49DE5-A732-EC42-B702-E565DCE72B8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F47F95-C971-A040-B93A-8A9EDD460C3A}"/>
              </a:ext>
            </a:extLst>
          </p:cNvPr>
          <p:cNvGrpSpPr/>
          <p:nvPr/>
        </p:nvGrpSpPr>
        <p:grpSpPr>
          <a:xfrm>
            <a:off x="2534653" y="3651428"/>
            <a:ext cx="3140488" cy="1231106"/>
            <a:chOff x="2534653" y="1970895"/>
            <a:chExt cx="3140488" cy="12311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32F5FD-98D2-E44B-85CF-7696ED1935CB}"/>
                </a:ext>
              </a:extLst>
            </p:cNvPr>
            <p:cNvSpPr txBox="1"/>
            <p:nvPr/>
          </p:nvSpPr>
          <p:spPr>
            <a:xfrm>
              <a:off x="2534653" y="1970895"/>
              <a:ext cx="2677330" cy="123110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After setup(), loop() is called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After setup() completes, loop() is called automatically. When loop() ends, it is run again and again (until the Arduino is shut off or reprogrammed)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27DAA1-F099-1841-A296-CF80812F7E3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215E35-968D-8947-9A71-A1D2ED80AD35}"/>
              </a:ext>
            </a:extLst>
          </p:cNvPr>
          <p:cNvGrpSpPr/>
          <p:nvPr/>
        </p:nvGrpSpPr>
        <p:grpSpPr>
          <a:xfrm>
            <a:off x="2743200" y="3891115"/>
            <a:ext cx="2931941" cy="800219"/>
            <a:chOff x="2743200" y="3891115"/>
            <a:chExt cx="2931941" cy="80021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223E77-9A8A-694E-AE22-CE9E6F2DDFE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HIGH)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HIGH signal (5V) on Pin 3 and then wait for one second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128401D-346C-B44D-9CEE-84FA65BEB212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FEADAE-D51E-8D40-B8AB-90CD9083A222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18A18E-58EC-164B-81DD-26CE6FF8A9C0}"/>
              </a:ext>
            </a:extLst>
          </p:cNvPr>
          <p:cNvGrpSpPr/>
          <p:nvPr/>
        </p:nvGrpSpPr>
        <p:grpSpPr>
          <a:xfrm>
            <a:off x="2727158" y="4354085"/>
            <a:ext cx="2931941" cy="800219"/>
            <a:chOff x="2743200" y="3891115"/>
            <a:chExt cx="2931941" cy="80021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ED4222-C9E9-2847-BBD4-987BCC1E7CD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LOW)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LOW signal (0V) on Pin 3 and then wait for one second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B5A678-D3C5-6340-B844-DB6F0F9E1989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163AE5B-944B-A240-95BE-9080CC41D003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84456-423D-6148-A7EA-E03575DC336F}"/>
              </a:ext>
            </a:extLst>
          </p:cNvPr>
          <p:cNvGrpSpPr/>
          <p:nvPr/>
        </p:nvGrpSpPr>
        <p:grpSpPr>
          <a:xfrm>
            <a:off x="2358189" y="4789759"/>
            <a:ext cx="3316952" cy="800219"/>
            <a:chOff x="2358189" y="1970895"/>
            <a:chExt cx="3316952" cy="80021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3EA98D-5E80-F644-90D1-1775B6F9C8A7}"/>
                </a:ext>
              </a:extLst>
            </p:cNvPr>
            <p:cNvSpPr txBox="1"/>
            <p:nvPr/>
          </p:nvSpPr>
          <p:spPr>
            <a:xfrm>
              <a:off x="2358189" y="1970895"/>
              <a:ext cx="2853795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End of loop(), call loop() again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When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loop()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ends, it is called again automatically. This loop continues forever.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92D4C9-D60B-C946-83EB-C262F8397A6D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52940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155" y="822643"/>
            <a:ext cx="3239386" cy="1765140"/>
          </a:xfrm>
          <a:prstGeom prst="rect">
            <a:avLst/>
          </a:prstGeom>
        </p:spPr>
      </p:pic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155" y="822643"/>
            <a:ext cx="3239386" cy="1765140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155" y="822643"/>
            <a:ext cx="3239386" cy="1765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380" y="1116803"/>
            <a:ext cx="6331931" cy="4918554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FAC307-72C8-934B-ABE9-33C7BA0BC2D8}"/>
              </a:ext>
            </a:extLst>
          </p:cNvPr>
          <p:cNvGrpSpPr/>
          <p:nvPr/>
        </p:nvGrpSpPr>
        <p:grpSpPr>
          <a:xfrm>
            <a:off x="776492" y="2323818"/>
            <a:ext cx="2466720" cy="1015663"/>
            <a:chOff x="3208421" y="1970895"/>
            <a:chExt cx="2466720" cy="1015663"/>
          </a:xfrm>
          <a:noFill/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2614B-B0A8-5142-9758-04884C985AFB}"/>
                </a:ext>
              </a:extLst>
            </p:cNvPr>
            <p:cNvSpPr txBox="1"/>
            <p:nvPr/>
          </p:nvSpPr>
          <p:spPr>
            <a:xfrm>
              <a:off x="3208421" y="1970895"/>
              <a:ext cx="2003562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Arduino powered on </a:t>
              </a:r>
            </a:p>
            <a:p>
              <a:pPr algn="r"/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setup()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is called immediately once and only once. Put your initialization code here.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DE1910-889D-FD44-8C65-C5FA55537DE9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35D12F-CA2B-284D-AF83-F438CA99C97C}"/>
              </a:ext>
            </a:extLst>
          </p:cNvPr>
          <p:cNvGrpSpPr/>
          <p:nvPr/>
        </p:nvGrpSpPr>
        <p:grpSpPr>
          <a:xfrm>
            <a:off x="535861" y="2796477"/>
            <a:ext cx="2707351" cy="1015663"/>
            <a:chOff x="2967790" y="1970895"/>
            <a:chExt cx="2707351" cy="1015663"/>
          </a:xfrm>
          <a:noFill/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E33E5A-2FAF-E84B-8FFF-0239814A801F}"/>
                </a:ext>
              </a:extLst>
            </p:cNvPr>
            <p:cNvSpPr txBox="1"/>
            <p:nvPr/>
          </p:nvSpPr>
          <p:spPr>
            <a:xfrm>
              <a:off x="2967790" y="1970895"/>
              <a:ext cx="2244194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Run initial setup() code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Pins 0 – 13 can be either input or output.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 Pin 3 to output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to control the connected LED.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49DE5-A732-EC42-B702-E565DCE72B8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F47F95-C971-A040-B93A-8A9EDD460C3A}"/>
              </a:ext>
            </a:extLst>
          </p:cNvPr>
          <p:cNvGrpSpPr/>
          <p:nvPr/>
        </p:nvGrpSpPr>
        <p:grpSpPr>
          <a:xfrm>
            <a:off x="102724" y="3458923"/>
            <a:ext cx="3140488" cy="1231106"/>
            <a:chOff x="2534653" y="1970895"/>
            <a:chExt cx="3140488" cy="1231106"/>
          </a:xfrm>
          <a:noFill/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32F5FD-98D2-E44B-85CF-7696ED1935CB}"/>
                </a:ext>
              </a:extLst>
            </p:cNvPr>
            <p:cNvSpPr txBox="1"/>
            <p:nvPr/>
          </p:nvSpPr>
          <p:spPr>
            <a:xfrm>
              <a:off x="2534653" y="1970895"/>
              <a:ext cx="2677330" cy="1231106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After setup(), loop() is called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After setup() completes, loop() is called automatically. When loop() ends, it is run again and again (until the Arduino is shut off or reprogrammed)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27DAA1-F099-1841-A296-CF80812F7E3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215E35-968D-8947-9A71-A1D2ED80AD35}"/>
              </a:ext>
            </a:extLst>
          </p:cNvPr>
          <p:cNvGrpSpPr/>
          <p:nvPr/>
        </p:nvGrpSpPr>
        <p:grpSpPr>
          <a:xfrm>
            <a:off x="311271" y="3698610"/>
            <a:ext cx="2931941" cy="800219"/>
            <a:chOff x="2743200" y="3891115"/>
            <a:chExt cx="2931941" cy="800219"/>
          </a:xfrm>
          <a:noFill/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223E77-9A8A-694E-AE22-CE9E6F2DDFE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HIGH)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HIGH signal (5V) on Pin 3 and then wait for one second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128401D-346C-B44D-9CEE-84FA65BEB212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FEADAE-D51E-8D40-B8AB-90CD9083A222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18A18E-58EC-164B-81DD-26CE6FF8A9C0}"/>
              </a:ext>
            </a:extLst>
          </p:cNvPr>
          <p:cNvGrpSpPr/>
          <p:nvPr/>
        </p:nvGrpSpPr>
        <p:grpSpPr>
          <a:xfrm>
            <a:off x="311271" y="4161580"/>
            <a:ext cx="2931941" cy="800219"/>
            <a:chOff x="2743200" y="3891115"/>
            <a:chExt cx="2931941" cy="800219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ED4222-C9E9-2847-BBD4-987BCC1E7CD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LOW)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LOW signal (0V) on Pin 3 and then wait for one second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B5A678-D3C5-6340-B844-DB6F0F9E1989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163AE5B-944B-A240-95BE-9080CC41D003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84456-423D-6148-A7EA-E03575DC336F}"/>
              </a:ext>
            </a:extLst>
          </p:cNvPr>
          <p:cNvGrpSpPr/>
          <p:nvPr/>
        </p:nvGrpSpPr>
        <p:grpSpPr>
          <a:xfrm>
            <a:off x="-73740" y="4597254"/>
            <a:ext cx="3316952" cy="800219"/>
            <a:chOff x="2358189" y="1970895"/>
            <a:chExt cx="3316952" cy="800219"/>
          </a:xfrm>
          <a:noFill/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3EA98D-5E80-F644-90D1-1775B6F9C8A7}"/>
                </a:ext>
              </a:extLst>
            </p:cNvPr>
            <p:cNvSpPr txBox="1"/>
            <p:nvPr/>
          </p:nvSpPr>
          <p:spPr>
            <a:xfrm>
              <a:off x="2358189" y="1970895"/>
              <a:ext cx="2853795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End of loop(), call loop() again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When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loop()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ends, it is called again automatically. This loop continues forever.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92D4C9-D60B-C946-83EB-C262F8397A6D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8954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4399129" y="392977"/>
            <a:ext cx="6504043" cy="86177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Analog Output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output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6261414" y="1814363"/>
            <a:ext cx="731520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7606676" y="1814363"/>
            <a:ext cx="510035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8354455" y="1814363"/>
            <a:ext cx="253323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86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614" y="1144796"/>
            <a:ext cx="3239386" cy="1765140"/>
          </a:xfrm>
          <a:prstGeom prst="rect">
            <a:avLst/>
          </a:prstGeom>
        </p:spPr>
      </p:pic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614" y="1144796"/>
            <a:ext cx="3239386" cy="1765140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614" y="1144796"/>
            <a:ext cx="3239386" cy="1765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893" y="1242513"/>
            <a:ext cx="5706617" cy="4432819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FAC307-72C8-934B-ABE9-33C7BA0BC2D8}"/>
              </a:ext>
            </a:extLst>
          </p:cNvPr>
          <p:cNvGrpSpPr/>
          <p:nvPr/>
        </p:nvGrpSpPr>
        <p:grpSpPr>
          <a:xfrm>
            <a:off x="776492" y="2323818"/>
            <a:ext cx="2466720" cy="1015663"/>
            <a:chOff x="3208421" y="1970895"/>
            <a:chExt cx="2466720" cy="1015663"/>
          </a:xfrm>
          <a:noFill/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2614B-B0A8-5142-9758-04884C985AFB}"/>
                </a:ext>
              </a:extLst>
            </p:cNvPr>
            <p:cNvSpPr txBox="1"/>
            <p:nvPr/>
          </p:nvSpPr>
          <p:spPr>
            <a:xfrm>
              <a:off x="3208421" y="1970895"/>
              <a:ext cx="2003562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Arduino powered on </a:t>
              </a:r>
            </a:p>
            <a:p>
              <a:pPr algn="r"/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setup()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is called immediately once and only once. Put your initialization code here.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DE1910-889D-FD44-8C65-C5FA55537DE9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35D12F-CA2B-284D-AF83-F438CA99C97C}"/>
              </a:ext>
            </a:extLst>
          </p:cNvPr>
          <p:cNvGrpSpPr/>
          <p:nvPr/>
        </p:nvGrpSpPr>
        <p:grpSpPr>
          <a:xfrm>
            <a:off x="535861" y="2752233"/>
            <a:ext cx="2707351" cy="1015663"/>
            <a:chOff x="2967790" y="1970895"/>
            <a:chExt cx="2707351" cy="1015663"/>
          </a:xfrm>
          <a:noFill/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E33E5A-2FAF-E84B-8FFF-0239814A801F}"/>
                </a:ext>
              </a:extLst>
            </p:cNvPr>
            <p:cNvSpPr txBox="1"/>
            <p:nvPr/>
          </p:nvSpPr>
          <p:spPr>
            <a:xfrm>
              <a:off x="2967790" y="1970895"/>
              <a:ext cx="2244194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Run initial setup() code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Pins 0 – 13 can be either input or output.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 Pin 3 to output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to control the connected LED.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49DE5-A732-EC42-B702-E565DCE72B8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F47F95-C971-A040-B93A-8A9EDD460C3A}"/>
              </a:ext>
            </a:extLst>
          </p:cNvPr>
          <p:cNvGrpSpPr/>
          <p:nvPr/>
        </p:nvGrpSpPr>
        <p:grpSpPr>
          <a:xfrm>
            <a:off x="102724" y="3355687"/>
            <a:ext cx="3140488" cy="1231106"/>
            <a:chOff x="2534653" y="1970895"/>
            <a:chExt cx="3140488" cy="1231106"/>
          </a:xfrm>
          <a:noFill/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32F5FD-98D2-E44B-85CF-7696ED1935CB}"/>
                </a:ext>
              </a:extLst>
            </p:cNvPr>
            <p:cNvSpPr txBox="1"/>
            <p:nvPr/>
          </p:nvSpPr>
          <p:spPr>
            <a:xfrm>
              <a:off x="2534653" y="1970895"/>
              <a:ext cx="2677330" cy="1231106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After setup(), loop() is called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After setup() completes, loop() is called automatically. When loop() ends, it is run again and again (until the Arduino is shut off or reprogrammed)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27DAA1-F099-1841-A296-CF80812F7E3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215E35-968D-8947-9A71-A1D2ED80AD35}"/>
              </a:ext>
            </a:extLst>
          </p:cNvPr>
          <p:cNvGrpSpPr/>
          <p:nvPr/>
        </p:nvGrpSpPr>
        <p:grpSpPr>
          <a:xfrm>
            <a:off x="311271" y="3580626"/>
            <a:ext cx="2931941" cy="800219"/>
            <a:chOff x="2743200" y="3891115"/>
            <a:chExt cx="2931941" cy="800219"/>
          </a:xfrm>
          <a:noFill/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223E77-9A8A-694E-AE22-CE9E6F2DDFE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HIGH)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HIGH signal (5V) on Pin 3 and then wait for one second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128401D-346C-B44D-9CEE-84FA65BEB212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FEADAE-D51E-8D40-B8AB-90CD9083A222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18A18E-58EC-164B-81DD-26CE6FF8A9C0}"/>
              </a:ext>
            </a:extLst>
          </p:cNvPr>
          <p:cNvGrpSpPr/>
          <p:nvPr/>
        </p:nvGrpSpPr>
        <p:grpSpPr>
          <a:xfrm>
            <a:off x="311271" y="3984604"/>
            <a:ext cx="2931941" cy="800219"/>
            <a:chOff x="2743200" y="3891115"/>
            <a:chExt cx="2931941" cy="800219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ED4222-C9E9-2847-BBD4-987BCC1E7CD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LOW)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LOW signal (0V) on Pin 3 and then wait for one second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B5A678-D3C5-6340-B844-DB6F0F9E1989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163AE5B-944B-A240-95BE-9080CC41D003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84456-423D-6148-A7EA-E03575DC336F}"/>
              </a:ext>
            </a:extLst>
          </p:cNvPr>
          <p:cNvGrpSpPr/>
          <p:nvPr/>
        </p:nvGrpSpPr>
        <p:grpSpPr>
          <a:xfrm>
            <a:off x="-73740" y="4390782"/>
            <a:ext cx="3316952" cy="800219"/>
            <a:chOff x="2358189" y="1970895"/>
            <a:chExt cx="3316952" cy="800219"/>
          </a:xfrm>
          <a:noFill/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3EA98D-5E80-F644-90D1-1775B6F9C8A7}"/>
                </a:ext>
              </a:extLst>
            </p:cNvPr>
            <p:cNvSpPr txBox="1"/>
            <p:nvPr/>
          </p:nvSpPr>
          <p:spPr>
            <a:xfrm>
              <a:off x="2358189" y="1970895"/>
              <a:ext cx="2853795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End of loop(), call loop() again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When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loop()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ends, it is called again automatically. This loop continues forever.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92D4C9-D60B-C946-83EB-C262F8397A6D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87209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3F2CE-311C-BB4A-BF1F-724FE40F6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368300"/>
            <a:ext cx="8115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397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CF0B-3CEE-2949-8BC0-BCBC509AA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8975B-A6F4-E340-A0D5-0F017144F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LED built-in example?</a:t>
            </a:r>
          </a:p>
          <a:p>
            <a:r>
              <a:rPr lang="en-US" dirty="0"/>
              <a:t>Show breadboard variant?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ECE80-7E12-2F4E-80F8-74E1E5E888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195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70CCB-10C5-C14A-BA11-37EE6D834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tips on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93CFF-73BB-AA43-ABE4-78AB76397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822" y="1566350"/>
            <a:ext cx="10475228" cy="5063050"/>
          </a:xfrm>
        </p:spPr>
        <p:txBody>
          <a:bodyPr/>
          <a:lstStyle/>
          <a:p>
            <a:r>
              <a:rPr lang="en-US" dirty="0"/>
              <a:t>Hit Cmd-Shift-5</a:t>
            </a:r>
          </a:p>
          <a:p>
            <a:r>
              <a:rPr lang="en-US" dirty="0"/>
              <a:t>When </a:t>
            </a:r>
            <a:r>
              <a:rPr lang="en-US" dirty="0" err="1"/>
              <a:t>screenshooting</a:t>
            </a:r>
            <a:r>
              <a:rPr lang="en-US" dirty="0"/>
              <a:t> full window, hold option when over a window to </a:t>
            </a:r>
            <a:r>
              <a:rPr lang="en-US" b="1" dirty="0"/>
              <a:t>disable </a:t>
            </a:r>
            <a:r>
              <a:rPr lang="en-US" dirty="0"/>
              <a:t>the </a:t>
            </a:r>
            <a:r>
              <a:rPr lang="en-US" dirty="0" err="1"/>
              <a:t>dropshadow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42EC1-A4E5-2E4B-92B8-F547EAEDBD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88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6EB011-1F29-9A44-A9B5-4A7D58F0B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44" b="96977" l="9898" r="89975">
                        <a14:foregroundMark x1="54061" y1="85768" x2="53426" y2="96977"/>
                        <a14:foregroundMark x1="53426" y1="96977" x2="50761" y2="94081"/>
                      </a14:backgroundRemoval>
                    </a14:imgEffect>
                  </a14:imgLayer>
                </a14:imgProps>
              </a:ext>
            </a:extLst>
          </a:blip>
          <a:srcRect t="10167"/>
          <a:stretch/>
        </p:blipFill>
        <p:spPr>
          <a:xfrm rot="19719158">
            <a:off x="1034249" y="-2610622"/>
            <a:ext cx="10123500" cy="9163479"/>
          </a:xfrm>
          <a:prstGeom prst="hexagon">
            <a:avLst>
              <a:gd name="adj" fmla="val 31570"/>
              <a:gd name="vf" fmla="val 115470"/>
            </a:avLst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E7A688-A903-FD43-8147-B7E46ECAB838}"/>
              </a:ext>
            </a:extLst>
          </p:cNvPr>
          <p:cNvSpPr/>
          <p:nvPr/>
        </p:nvSpPr>
        <p:spPr>
          <a:xfrm>
            <a:off x="7230140" y="2934586"/>
            <a:ext cx="2317897" cy="2764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23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1334-6B40-4949-AC0F-856B0749A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6873C-7422-4E41-924B-C394741FC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94CC7-9CF4-5543-93B0-03FB9EC197B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8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3" y="743403"/>
            <a:ext cx="3976838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4243893" y="1409300"/>
            <a:ext cx="637747" cy="25612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5416707" y="1409300"/>
            <a:ext cx="444654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6054342" y="1409300"/>
            <a:ext cx="220850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3" y="49963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82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2CDFE60-0E45-4645-8CAA-76F743547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" y="1702472"/>
            <a:ext cx="4516341" cy="338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F1CB9C-1F27-4BE8-BBED-BFCC4D6A2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926" y="1804601"/>
            <a:ext cx="4006056" cy="300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DA3B4A-B95C-4374-BCB7-2A015AE2213E}"/>
              </a:ext>
            </a:extLst>
          </p:cNvPr>
          <p:cNvSpPr txBox="1"/>
          <p:nvPr/>
        </p:nvSpPr>
        <p:spPr>
          <a:xfrm>
            <a:off x="0" y="470146"/>
            <a:ext cx="4199670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  <a:cs typeface="Segoe UI Light" panose="020B0502040204020203" pitchFamily="34" charset="0"/>
              </a:rPr>
              <a:t>RGB Color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F39D1-B044-49DA-B583-DE20920C8C3E}"/>
              </a:ext>
            </a:extLst>
          </p:cNvPr>
          <p:cNvSpPr txBox="1"/>
          <p:nvPr/>
        </p:nvSpPr>
        <p:spPr>
          <a:xfrm>
            <a:off x="3718324" y="882098"/>
            <a:ext cx="4588841" cy="73866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Typically represented by (H, S, L):</a:t>
            </a:r>
          </a:p>
          <a:p>
            <a:pPr algn="ctr"/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Hue: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0-360°,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Saturation: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0-1.0,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Lightness: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0-1.0</a:t>
            </a:r>
          </a:p>
          <a:p>
            <a:pPr algn="ctr"/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Though sometimes Hue is also 0-1.0.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C4120-BB14-4E26-861D-880C5FE8B2EB}"/>
              </a:ext>
            </a:extLst>
          </p:cNvPr>
          <p:cNvSpPr txBox="1"/>
          <p:nvPr/>
        </p:nvSpPr>
        <p:spPr>
          <a:xfrm>
            <a:off x="3907434" y="470146"/>
            <a:ext cx="4199670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  <a:cs typeface="Segoe UI Light" panose="020B0502040204020203" pitchFamily="34" charset="0"/>
              </a:rPr>
              <a:t>HSL Color Space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E9A54-5DCD-40A6-A39B-7CC89FC98B7A}"/>
              </a:ext>
            </a:extLst>
          </p:cNvPr>
          <p:cNvSpPr txBox="1"/>
          <p:nvPr/>
        </p:nvSpPr>
        <p:spPr>
          <a:xfrm>
            <a:off x="-194585" y="882098"/>
            <a:ext cx="4588841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Typically represented by (R, G, B):</a:t>
            </a:r>
          </a:p>
          <a:p>
            <a:pPr algn="ctr"/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Red: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0-255,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Green: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0-255,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Blue: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0-255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4D91D-88AC-4506-839B-81F243553A55}"/>
              </a:ext>
            </a:extLst>
          </p:cNvPr>
          <p:cNvSpPr txBox="1"/>
          <p:nvPr/>
        </p:nvSpPr>
        <p:spPr>
          <a:xfrm>
            <a:off x="8337691" y="945660"/>
            <a:ext cx="1643920" cy="203132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RGB: 0-255, 0-255, 0-255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Red: 255, 0, 0 	</a:t>
            </a:r>
          </a:p>
          <a:p>
            <a:r>
              <a:rPr lang="en-US" sz="1400" dirty="0">
                <a:solidFill>
                  <a:srgbClr val="00FF00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Green: 0, 255, 0</a:t>
            </a:r>
          </a:p>
          <a:p>
            <a:r>
              <a:rPr lang="en-US" sz="1400" dirty="0">
                <a:solidFill>
                  <a:srgbClr val="00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Blue: 0, 0, 255</a:t>
            </a:r>
          </a:p>
          <a:p>
            <a:r>
              <a:rPr lang="en-US" sz="1400" dirty="0">
                <a:solidFill>
                  <a:srgbClr val="FFFF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Yellow: 255, 255, 0</a:t>
            </a:r>
          </a:p>
          <a:p>
            <a:r>
              <a:rPr lang="en-US" sz="1400" dirty="0">
                <a:solidFill>
                  <a:srgbClr val="FF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Violet: 255, 0, 255 </a:t>
            </a:r>
          </a:p>
          <a:p>
            <a:r>
              <a:rPr lang="en-US" sz="1400" dirty="0">
                <a:solidFill>
                  <a:srgbClr val="00FFFF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Cyan: 0, 255, 255</a:t>
            </a:r>
          </a:p>
          <a:p>
            <a:r>
              <a:rPr lang="en-US" sz="1400" dirty="0">
                <a:solidFill>
                  <a:srgbClr val="FFC0CB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Pink: 255, 192, 203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6630BF-8EC2-4EA4-B0F5-F285F09033DC}"/>
              </a:ext>
            </a:extLst>
          </p:cNvPr>
          <p:cNvSpPr/>
          <p:nvPr/>
        </p:nvSpPr>
        <p:spPr>
          <a:xfrm>
            <a:off x="9827685" y="945660"/>
            <a:ext cx="914033" cy="1769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RGB Hex code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#FF0000</a:t>
            </a:r>
          </a:p>
          <a:p>
            <a:r>
              <a:rPr lang="en-US" sz="1400" dirty="0">
                <a:solidFill>
                  <a:srgbClr val="00FF00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#00FF00</a:t>
            </a:r>
          </a:p>
          <a:p>
            <a:r>
              <a:rPr lang="en-US" sz="1400" dirty="0">
                <a:solidFill>
                  <a:srgbClr val="00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#0000FF</a:t>
            </a:r>
          </a:p>
          <a:p>
            <a:r>
              <a:rPr lang="en-US" sz="1400" dirty="0">
                <a:solidFill>
                  <a:srgbClr val="FFFF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#FFFF00</a:t>
            </a:r>
          </a:p>
          <a:p>
            <a:r>
              <a:rPr lang="en-US" sz="1400" dirty="0">
                <a:solidFill>
                  <a:srgbClr val="FF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#FF00FF</a:t>
            </a:r>
          </a:p>
          <a:p>
            <a:r>
              <a:rPr lang="en-US" sz="1400" dirty="0">
                <a:solidFill>
                  <a:srgbClr val="00FFFF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#00FFFF</a:t>
            </a:r>
          </a:p>
          <a:p>
            <a:r>
              <a:rPr lang="en-US" sz="1400" dirty="0">
                <a:solidFill>
                  <a:srgbClr val="FFC0CB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#FFC0CB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E650B6-1FC3-4209-8341-3A707DF3A7C7}"/>
              </a:ext>
            </a:extLst>
          </p:cNvPr>
          <p:cNvSpPr txBox="1"/>
          <p:nvPr/>
        </p:nvSpPr>
        <p:spPr>
          <a:xfrm>
            <a:off x="10705741" y="945660"/>
            <a:ext cx="2945791" cy="203132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HSL: 0-1.0, 0-1.0, 0-1.0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0.0, 1.0, 0.5 	</a:t>
            </a:r>
          </a:p>
          <a:p>
            <a:r>
              <a:rPr lang="en-US" sz="1400" dirty="0">
                <a:solidFill>
                  <a:srgbClr val="00FF00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0.33, 1.0, 0.5</a:t>
            </a:r>
          </a:p>
          <a:p>
            <a:r>
              <a:rPr lang="en-US" sz="1400" dirty="0">
                <a:solidFill>
                  <a:srgbClr val="00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0.66, 1.0, 0.5</a:t>
            </a:r>
          </a:p>
          <a:p>
            <a:r>
              <a:rPr lang="en-US" sz="1400" dirty="0">
                <a:solidFill>
                  <a:srgbClr val="FFFF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0.164, 1.0, 0.5</a:t>
            </a:r>
          </a:p>
          <a:p>
            <a:r>
              <a:rPr lang="en-US" sz="1400" dirty="0">
                <a:solidFill>
                  <a:srgbClr val="FF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0.835, 1.0, 0.5 </a:t>
            </a:r>
          </a:p>
          <a:p>
            <a:r>
              <a:rPr lang="en-US" sz="1400" dirty="0">
                <a:solidFill>
                  <a:srgbClr val="00FFFF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0.498, 1.0, 0.5</a:t>
            </a:r>
          </a:p>
          <a:p>
            <a:r>
              <a:rPr lang="en-US" sz="1400" dirty="0">
                <a:solidFill>
                  <a:srgbClr val="FFC0CB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0.972, 1.0, 0.878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510AC1-08F6-44A5-A8CC-980A12D9C09E}"/>
              </a:ext>
            </a:extLst>
          </p:cNvPr>
          <p:cNvSpPr txBox="1"/>
          <p:nvPr/>
        </p:nvSpPr>
        <p:spPr>
          <a:xfrm>
            <a:off x="8281592" y="467360"/>
            <a:ext cx="3820295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  <a:cs typeface="Segoe UI Light" panose="020B0502040204020203" pitchFamily="34" charset="0"/>
              </a:rPr>
              <a:t>Example Values</a:t>
            </a:r>
          </a:p>
        </p:txBody>
      </p:sp>
    </p:spTree>
    <p:extLst>
      <p:ext uri="{BB962C8B-B14F-4D97-AF65-F5344CB8AC3E}">
        <p14:creationId xmlns:p14="http://schemas.microsoft.com/office/powerpoint/2010/main" val="3524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7666E35-D7AE-584A-904F-C456D89F5C96}"/>
              </a:ext>
            </a:extLst>
          </p:cNvPr>
          <p:cNvGrpSpPr/>
          <p:nvPr/>
        </p:nvGrpSpPr>
        <p:grpSpPr>
          <a:xfrm>
            <a:off x="647272" y="224942"/>
            <a:ext cx="11144036" cy="5990103"/>
            <a:chOff x="0" y="292100"/>
            <a:chExt cx="12192000" cy="65534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157178-CCE7-2F4D-AB92-DFED1EA44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92100"/>
              <a:ext cx="12192000" cy="6273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12E63F-D9F3-6D40-83A7-E857102EB395}"/>
                </a:ext>
              </a:extLst>
            </p:cNvPr>
            <p:cNvSpPr txBox="1"/>
            <p:nvPr/>
          </p:nvSpPr>
          <p:spPr>
            <a:xfrm>
              <a:off x="8224469" y="6340422"/>
              <a:ext cx="1161198" cy="505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GND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4684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ctile Button switch (6mm) x 20 pack">
            <a:extLst>
              <a:ext uri="{FF2B5EF4-FFF2-40B4-BE49-F238E27FC236}">
                <a16:creationId xmlns:a16="http://schemas.microsoft.com/office/drawing/2014/main" id="{6E21422B-5C72-48C0-85BD-A6E31C91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903" y="2355640"/>
            <a:ext cx="2093793" cy="157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4F955D-9A59-48D3-911A-B46421A34794}"/>
              </a:ext>
            </a:extLst>
          </p:cNvPr>
          <p:cNvSpPr txBox="1"/>
          <p:nvPr/>
        </p:nvSpPr>
        <p:spPr>
          <a:xfrm>
            <a:off x="9242390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6x6mm Tactile Button Pack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https://www.adafruit.com/product/367</a:t>
            </a:r>
          </a:p>
        </p:txBody>
      </p:sp>
      <p:pic>
        <p:nvPicPr>
          <p:cNvPr id="1028" name="Picture 4" descr="Tactile Switch Buttons (12mm square, 6mm tall) x 10 pack">
            <a:extLst>
              <a:ext uri="{FF2B5EF4-FFF2-40B4-BE49-F238E27FC236}">
                <a16:creationId xmlns:a16="http://schemas.microsoft.com/office/drawing/2014/main" id="{D1535FB6-B7CE-4C0F-980A-D7B5CA01D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407" y="2355640"/>
            <a:ext cx="2095568" cy="157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4A2509-A8A6-43D1-ABB5-D63471C75040}"/>
              </a:ext>
            </a:extLst>
          </p:cNvPr>
          <p:cNvSpPr txBox="1"/>
          <p:nvPr/>
        </p:nvSpPr>
        <p:spPr>
          <a:xfrm>
            <a:off x="6959801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12x12mm Tactile Button Pack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https://www.adafruit.com/product/367</a:t>
            </a:r>
          </a:p>
        </p:txBody>
      </p:sp>
      <p:pic>
        <p:nvPicPr>
          <p:cNvPr id="1030" name="Picture 6" descr="Tactile Button Assortment">
            <a:extLst>
              <a:ext uri="{FF2B5EF4-FFF2-40B4-BE49-F238E27FC236}">
                <a16:creationId xmlns:a16="http://schemas.microsoft.com/office/drawing/2014/main" id="{016A9D31-4C15-4582-B41C-16FB2647D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40" y="2099467"/>
            <a:ext cx="2063620" cy="206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08203B-C73C-404E-95B3-8BFA3E0AF2E0}"/>
              </a:ext>
            </a:extLst>
          </p:cNvPr>
          <p:cNvSpPr txBox="1"/>
          <p:nvPr/>
        </p:nvSpPr>
        <p:spPr>
          <a:xfrm>
            <a:off x="4871889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Color Tactile Buttons 2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https://www.sparkfun.com/products/10302</a:t>
            </a:r>
          </a:p>
        </p:txBody>
      </p:sp>
      <p:pic>
        <p:nvPicPr>
          <p:cNvPr id="1032" name="Picture 8" descr="Multicolor Buttons - 4-pack">
            <a:extLst>
              <a:ext uri="{FF2B5EF4-FFF2-40B4-BE49-F238E27FC236}">
                <a16:creationId xmlns:a16="http://schemas.microsoft.com/office/drawing/2014/main" id="{BBE3F0BD-FBEB-4A4B-B777-70B94B3E9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52" y="2185685"/>
            <a:ext cx="1527934" cy="152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EA86C9-6914-48D9-8785-34CBB7A52FB5}"/>
              </a:ext>
            </a:extLst>
          </p:cNvPr>
          <p:cNvSpPr txBox="1"/>
          <p:nvPr/>
        </p:nvSpPr>
        <p:spPr>
          <a:xfrm>
            <a:off x="2972743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Color Tactile Buttons 1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https://www.sparkfun.com/products/14460</a:t>
            </a:r>
          </a:p>
        </p:txBody>
      </p:sp>
    </p:spTree>
    <p:extLst>
      <p:ext uri="{BB962C8B-B14F-4D97-AF65-F5344CB8AC3E}">
        <p14:creationId xmlns:p14="http://schemas.microsoft.com/office/powerpoint/2010/main" val="1210132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92CFF-A683-4742-BE32-7823DB4FF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13" y="0"/>
            <a:ext cx="10019574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0E98A42-2FD4-5E41-831A-A83270F9CC25}"/>
              </a:ext>
            </a:extLst>
          </p:cNvPr>
          <p:cNvSpPr/>
          <p:nvPr/>
        </p:nvSpPr>
        <p:spPr>
          <a:xfrm>
            <a:off x="6312310" y="1179872"/>
            <a:ext cx="4424516" cy="3687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1078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tIns="45720" bIns="45720" rtlCol="0">
        <a:spAutoFit/>
      </a:bodyPr>
      <a:lstStyle>
        <a:defPPr>
          <a:defRPr sz="24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26452</TotalTime>
  <Words>1717</Words>
  <Application>Microsoft Office PowerPoint</Application>
  <PresentationFormat>Widescreen</PresentationFormat>
  <Paragraphs>189</Paragraphs>
  <Slides>45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Arial</vt:lpstr>
      <vt:lpstr>Bebas Neue</vt:lpstr>
      <vt:lpstr>Calibri</vt:lpstr>
      <vt:lpstr>Calibri Light</vt:lpstr>
      <vt:lpstr>Courier New</vt:lpstr>
      <vt:lpstr>Museo Sans 100</vt:lpstr>
      <vt:lpstr>Museo Slab 100</vt:lpstr>
      <vt:lpstr>Museo Slab 1000</vt:lpstr>
      <vt:lpstr>Oswald Light</vt:lpstr>
      <vt:lpstr>Segoe Condensed</vt:lpstr>
      <vt:lpstr>Segoe UI Light</vt:lpstr>
      <vt:lpstr>Times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Arduino Leonardo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LED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LED On</vt:lpstr>
      <vt:lpstr>Screenshot tips on mac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E. FROEHLICH</cp:lastModifiedBy>
  <cp:revision>89</cp:revision>
  <dcterms:created xsi:type="dcterms:W3CDTF">2020-03-15T22:35:34Z</dcterms:created>
  <dcterms:modified xsi:type="dcterms:W3CDTF">2024-04-10T15:23:08Z</dcterms:modified>
</cp:coreProperties>
</file>